
<file path=[Content_Types].xml><?xml version="1.0" encoding="utf-8"?>
<Types xmlns="http://schemas.openxmlformats.org/package/2006/content-types">
  <Default Extension="fntdata" ContentType="application/x-fontdata"/>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59" r:id="rId1"/>
  </p:sldMasterIdLst>
  <p:notesMasterIdLst>
    <p:notesMasterId r:id="rId18"/>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Lst>
  <p:sldSz cx="6858000" cy="5143500"/>
  <p:notesSz cx="6858000" cy="9144000"/>
  <p:embeddedFontLst>
    <p:embeddedFont>
      <p:font typeface="Source Sans Pro" panose="020B0503030403020204" pitchFamily="34" charset="0"/>
      <p:regular r:id="rId19"/>
      <p:bold r:id="rId20"/>
      <p:italic r:id="rId21"/>
      <p:boldItalic r:id="rId22"/>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20" userDrawn="1">
          <p15:clr>
            <a:srgbClr val="A4A3A4"/>
          </p15:clr>
        </p15:guide>
        <p15:guide id="2" pos="216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35BADF1B-E3D0-4378-9368-B7387D58BABF}">
  <a:tblStyle styleId="{35BADF1B-E3D0-4378-9368-B7387D58BABF}"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919"/>
    <p:restoredTop sz="94752"/>
  </p:normalViewPr>
  <p:slideViewPr>
    <p:cSldViewPr snapToGrid="0">
      <p:cViewPr varScale="1">
        <p:scale>
          <a:sx n="195" d="100"/>
          <a:sy n="195" d="100"/>
        </p:scale>
        <p:origin x="1200" y="176"/>
      </p:cViewPr>
      <p:guideLst>
        <p:guide orient="horz" pos="1620"/>
        <p:guide pos="216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notesMaster" Target="notesMasters/notesMaster1.xml"/><Relationship Id="rId26"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font" Target="fonts/font3.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2.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font" Target="fonts/font1.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4.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
        <p:cNvGrpSpPr/>
        <p:nvPr/>
      </p:nvGrpSpPr>
      <p:grpSpPr>
        <a:xfrm>
          <a:off x="0" y="0"/>
          <a:ext cx="0" cy="0"/>
          <a:chOff x="0" y="0"/>
          <a:chExt cx="0" cy="0"/>
        </a:xfrm>
      </p:grpSpPr>
      <p:sp>
        <p:nvSpPr>
          <p:cNvPr id="51" name="Google Shape;51;p: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 name="Google Shape;52;p: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9"/>
        <p:cNvGrpSpPr/>
        <p:nvPr/>
      </p:nvGrpSpPr>
      <p:grpSpPr>
        <a:xfrm>
          <a:off x="0" y="0"/>
          <a:ext cx="0" cy="0"/>
          <a:chOff x="0" y="0"/>
          <a:chExt cx="0" cy="0"/>
        </a:xfrm>
      </p:grpSpPr>
      <p:sp>
        <p:nvSpPr>
          <p:cNvPr id="190" name="Google Shape;190;g7a5c6abbcc_0_4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1" name="Google Shape;191;g7a5c6abbcc_0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7a5c6abbcc_0_5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7a5c6abbcc_0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The issue with this algorithm is that if a molecule cannot be break into size 2 combination it’s successor path will be blocked</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1"/>
        <p:cNvGrpSpPr/>
        <p:nvPr/>
      </p:nvGrpSpPr>
      <p:grpSpPr>
        <a:xfrm>
          <a:off x="0" y="0"/>
          <a:ext cx="0" cy="0"/>
          <a:chOff x="0" y="0"/>
          <a:chExt cx="0" cy="0"/>
        </a:xfrm>
      </p:grpSpPr>
      <p:sp>
        <p:nvSpPr>
          <p:cNvPr id="212" name="Google Shape;212;g7a8cb63ea4_0_1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3" name="Google Shape;213;g7a8cb63ea4_0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7"/>
        <p:cNvGrpSpPr/>
        <p:nvPr/>
      </p:nvGrpSpPr>
      <p:grpSpPr>
        <a:xfrm>
          <a:off x="0" y="0"/>
          <a:ext cx="0" cy="0"/>
          <a:chOff x="0" y="0"/>
          <a:chExt cx="0" cy="0"/>
        </a:xfrm>
      </p:grpSpPr>
      <p:sp>
        <p:nvSpPr>
          <p:cNvPr id="218" name="Google Shape;218;g7a5c6abbcc_0_57: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9" name="Google Shape;219;g7a5c6abbcc_0_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6"/>
        <p:cNvGrpSpPr/>
        <p:nvPr/>
      </p:nvGrpSpPr>
      <p:grpSpPr>
        <a:xfrm>
          <a:off x="0" y="0"/>
          <a:ext cx="0" cy="0"/>
          <a:chOff x="0" y="0"/>
          <a:chExt cx="0" cy="0"/>
        </a:xfrm>
      </p:grpSpPr>
      <p:sp>
        <p:nvSpPr>
          <p:cNvPr id="227" name="Google Shape;227;g7a5c6abbcc_0_6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8" name="Google Shape;228;g7a5c6abbcc_0_6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Because there is more pathways to get to the same combinations.</a:t>
            </a:r>
            <a:endParaRPr dirty="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2"/>
        <p:cNvGrpSpPr/>
        <p:nvPr/>
      </p:nvGrpSpPr>
      <p:grpSpPr>
        <a:xfrm>
          <a:off x="0" y="0"/>
          <a:ext cx="0" cy="0"/>
          <a:chOff x="0" y="0"/>
          <a:chExt cx="0" cy="0"/>
        </a:xfrm>
      </p:grpSpPr>
      <p:sp>
        <p:nvSpPr>
          <p:cNvPr id="233" name="Google Shape;233;g7a5c6abbcc_0_7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4" name="Google Shape;234;g7a5c6abbcc_0_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8"/>
        <p:cNvGrpSpPr/>
        <p:nvPr/>
      </p:nvGrpSpPr>
      <p:grpSpPr>
        <a:xfrm>
          <a:off x="0" y="0"/>
          <a:ext cx="0" cy="0"/>
          <a:chOff x="0" y="0"/>
          <a:chExt cx="0" cy="0"/>
        </a:xfrm>
      </p:grpSpPr>
      <p:sp>
        <p:nvSpPr>
          <p:cNvPr id="239" name="Google Shape;239;g7a5c6abbcc_0_82: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0" name="Google Shape;240;g7a5c6abbcc_0_8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
        <p:cNvGrpSpPr/>
        <p:nvPr/>
      </p:nvGrpSpPr>
      <p:grpSpPr>
        <a:xfrm>
          <a:off x="0" y="0"/>
          <a:ext cx="0" cy="0"/>
          <a:chOff x="0" y="0"/>
          <a:chExt cx="0" cy="0"/>
        </a:xfrm>
      </p:grpSpPr>
      <p:sp>
        <p:nvSpPr>
          <p:cNvPr id="56" name="Google Shape;56;g7a8bb30fd1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 name="Google Shape;57;g7a8bb30fd1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
        <p:cNvGrpSpPr/>
        <p:nvPr/>
      </p:nvGrpSpPr>
      <p:grpSpPr>
        <a:xfrm>
          <a:off x="0" y="0"/>
          <a:ext cx="0" cy="0"/>
          <a:chOff x="0" y="0"/>
          <a:chExt cx="0" cy="0"/>
        </a:xfrm>
      </p:grpSpPr>
      <p:sp>
        <p:nvSpPr>
          <p:cNvPr id="69" name="Google Shape;69;g7a8bb30fd1_0_13: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 name="Google Shape;70;g7a8bb30fd1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
        <p:cNvGrpSpPr/>
        <p:nvPr/>
      </p:nvGrpSpPr>
      <p:grpSpPr>
        <a:xfrm>
          <a:off x="0" y="0"/>
          <a:ext cx="0" cy="0"/>
          <a:chOff x="0" y="0"/>
          <a:chExt cx="0" cy="0"/>
        </a:xfrm>
      </p:grpSpPr>
      <p:sp>
        <p:nvSpPr>
          <p:cNvPr id="83" name="Google Shape;83;g7a8bb30fd1_0_28: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 name="Google Shape;84;g7a8bb30fd1_0_2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0"/>
        <p:cNvGrpSpPr/>
        <p:nvPr/>
      </p:nvGrpSpPr>
      <p:grpSpPr>
        <a:xfrm>
          <a:off x="0" y="0"/>
          <a:ext cx="0" cy="0"/>
          <a:chOff x="0" y="0"/>
          <a:chExt cx="0" cy="0"/>
        </a:xfrm>
      </p:grpSpPr>
      <p:sp>
        <p:nvSpPr>
          <p:cNvPr id="101" name="Google Shape;101;g7a5c6abbcc_0_96: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2" name="Google Shape;102;g7a5c6abbcc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0" algn="l" rtl="0">
              <a:spcBef>
                <a:spcPts val="0"/>
              </a:spcBef>
              <a:spcAft>
                <a:spcPts val="0"/>
              </a:spcAft>
              <a:buNone/>
            </a:pPr>
            <a:r>
              <a:rPr lang="en" sz="1400">
                <a:solidFill>
                  <a:schemeClr val="dk1"/>
                </a:solidFill>
              </a:rPr>
              <a:t>Current model can only reconstruct single small molecules</a:t>
            </a:r>
            <a:endParaRPr sz="1400">
              <a:solidFill>
                <a:schemeClr val="dk1"/>
              </a:solidFill>
            </a:endParaRPr>
          </a:p>
          <a:p>
            <a:pPr marL="457200" lvl="0" indent="0" algn="l" rtl="0">
              <a:spcBef>
                <a:spcPts val="0"/>
              </a:spcBef>
              <a:spcAft>
                <a:spcPts val="0"/>
              </a:spcAft>
              <a:buNone/>
            </a:pPr>
            <a:r>
              <a:rPr lang="en" sz="1400">
                <a:solidFill>
                  <a:schemeClr val="dk1"/>
                </a:solidFill>
              </a:rPr>
              <a:t>But our goal is to create a model that could take in reaction sets + additional property predictions. QSPR (quantitative structure property relation eg.</a:t>
            </a:r>
            <a:r>
              <a:rPr lang="en" sz="1200">
                <a:solidFill>
                  <a:srgbClr val="424242"/>
                </a:solidFill>
                <a:highlight>
                  <a:srgbClr val="FFFFFF"/>
                </a:highlight>
                <a:latin typeface="Source Sans Pro"/>
                <a:ea typeface="Source Sans Pro"/>
                <a:cs typeface="Source Sans Pro"/>
                <a:sym typeface="Source Sans Pro"/>
              </a:rPr>
              <a:t>charge density, hydrophobic surface area</a:t>
            </a:r>
            <a:r>
              <a:rPr lang="en" sz="1400">
                <a:solidFill>
                  <a:schemeClr val="dk1"/>
                </a:solidFill>
              </a:rPr>
              <a:t>) prediction will be done by adding another output layer onto the latent space, since the latent space has the most condensed feature representation of our molecules.</a:t>
            </a:r>
            <a:endParaRPr sz="1400">
              <a:solidFill>
                <a:schemeClr val="dk1"/>
              </a:solidFill>
            </a:endParaRPr>
          </a:p>
          <a:p>
            <a:pPr marL="457200" lvl="0" indent="0" algn="l" rtl="0">
              <a:spcBef>
                <a:spcPts val="0"/>
              </a:spcBef>
              <a:spcAft>
                <a:spcPts val="0"/>
              </a:spcAft>
              <a:buNone/>
            </a:pPr>
            <a:r>
              <a:rPr lang="en" sz="1400">
                <a:solidFill>
                  <a:schemeClr val="dk1"/>
                </a:solidFill>
              </a:rPr>
              <a:t>So to create this model, we first need a good training dataset which contains all the combinations for every small molecules</a:t>
            </a:r>
            <a:endParaRPr sz="1400">
              <a:solidFill>
                <a:schemeClr val="dk1"/>
              </a:solidFill>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7a5c6abbcc_0_5: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5" name="Google Shape;145;g7a5c6abbcc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define a combination or a reaction set as any set of molecules that conserves the mass of its parent molecules. For now we will include combinations that are impossible to form in real life. Later on, we will try to exclude them with QSPR prediction.</a:t>
            </a:r>
            <a:endParaRPr/>
          </a:p>
          <a:p>
            <a:pPr marL="0" lvl="0" indent="0" algn="l" rtl="0">
              <a:spcBef>
                <a:spcPts val="0"/>
              </a:spcBef>
              <a:spcAft>
                <a:spcPts val="0"/>
              </a:spcAft>
              <a:buNone/>
            </a:pPr>
            <a:r>
              <a:rPr lang="en"/>
              <a:t>Propanol = methane + ethanal</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7"/>
        <p:cNvGrpSpPr/>
        <p:nvPr/>
      </p:nvGrpSpPr>
      <p:grpSpPr>
        <a:xfrm>
          <a:off x="0" y="0"/>
          <a:ext cx="0" cy="0"/>
          <a:chOff x="0" y="0"/>
          <a:chExt cx="0" cy="0"/>
        </a:xfrm>
      </p:grpSpPr>
      <p:sp>
        <p:nvSpPr>
          <p:cNvPr id="158" name="Google Shape;158;g7a5c6abbcc_0_21: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9" name="Google Shape;159;g7a5c6abbcc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Some more examples</a:t>
            </a:r>
            <a:endParaRPr/>
          </a:p>
          <a:p>
            <a:pPr marL="0" lvl="0" indent="0" algn="l" rtl="0">
              <a:spcBef>
                <a:spcPts val="0"/>
              </a:spcBef>
              <a:spcAft>
                <a:spcPts val="0"/>
              </a:spcAft>
              <a:buNone/>
            </a:pPr>
            <a:r>
              <a:rPr lang="en"/>
              <a:t>A combination could be a isomer of its parent molecule which is size 1</a:t>
            </a:r>
            <a:endParaRPr/>
          </a:p>
          <a:p>
            <a:pPr marL="0" lvl="0" indent="0" algn="l" rtl="0">
              <a:spcBef>
                <a:spcPts val="0"/>
              </a:spcBef>
              <a:spcAft>
                <a:spcPts val="0"/>
              </a:spcAft>
              <a:buNone/>
            </a:pPr>
            <a:r>
              <a:rPr lang="en"/>
              <a:t>Therefore we need a very efficient way of finding them</a:t>
            </a:r>
            <a:endParaRPr/>
          </a:p>
          <a:p>
            <a:pPr marL="0" lvl="0" indent="0" algn="l" rtl="0">
              <a:spcBef>
                <a:spcPts val="0"/>
              </a:spcBef>
              <a:spcAft>
                <a:spcPts val="0"/>
              </a:spcAft>
              <a:buNone/>
            </a:pP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3"/>
        <p:cNvGrpSpPr/>
        <p:nvPr/>
      </p:nvGrpSpPr>
      <p:grpSpPr>
        <a:xfrm>
          <a:off x="0" y="0"/>
          <a:ext cx="0" cy="0"/>
          <a:chOff x="0" y="0"/>
          <a:chExt cx="0" cy="0"/>
        </a:xfrm>
      </p:grpSpPr>
      <p:sp>
        <p:nvSpPr>
          <p:cNvPr id="174" name="Google Shape;174;g7a8cb63ea4_0_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5" name="Google Shape;175;g7a8cb63ea4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To find these combinations Luke helped us made for this database that contains all the molecules we making combinations from. All molecules have a tuple representation of their molecule count. The first index refers to the Carbon count, the second index is the Oxygen count, the last is the Hydrogen count. This was convenient for checking the whether the atoms conserved in making combination</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1"/>
        <p:cNvGrpSpPr/>
        <p:nvPr/>
      </p:nvGrpSpPr>
      <p:grpSpPr>
        <a:xfrm>
          <a:off x="0" y="0"/>
          <a:ext cx="0" cy="0"/>
          <a:chOff x="0" y="0"/>
          <a:chExt cx="0" cy="0"/>
        </a:xfrm>
      </p:grpSpPr>
      <p:sp>
        <p:nvSpPr>
          <p:cNvPr id="182" name="Google Shape;182;g7a5c6abbcc_0_40:notes"/>
          <p:cNvSpPr>
            <a:spLocks noGrp="1" noRot="1" noChangeAspect="1"/>
          </p:cNvSpPr>
          <p:nvPr>
            <p:ph type="sldImg" idx="2"/>
          </p:nvPr>
        </p:nvSpPr>
        <p:spPr>
          <a:xfrm>
            <a:off x="1143000" y="685800"/>
            <a:ext cx="4572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3" name="Google Shape;183;g7a5c6abbcc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
              <a:t>We developed 2 algorithms for finding combinations that will go into details:</a:t>
            </a:r>
            <a:endParaRPr/>
          </a:p>
          <a:p>
            <a:pPr marL="0" lvl="0" indent="0" algn="l" rtl="0">
              <a:spcBef>
                <a:spcPts val="0"/>
              </a:spcBef>
              <a:spcAft>
                <a:spcPts val="0"/>
              </a:spcAft>
              <a:buNone/>
            </a:pPr>
            <a:r>
              <a:rPr lang="en"/>
              <a:t>The brute force algo and the second one is the cheating algo which does guarantee perfect solution</a:t>
            </a:r>
            <a:endParaRPr/>
          </a:p>
          <a:p>
            <a:pPr marL="0" lvl="0" indent="0" algn="l" rtl="0">
              <a:spcBef>
                <a:spcPts val="0"/>
              </a:spcBef>
              <a:spcAft>
                <a:spcPts val="0"/>
              </a:spcAft>
              <a:buNone/>
            </a:pPr>
            <a:r>
              <a:rPr lang="en"/>
              <a:t>Example function call: input a molecule dataset and the SMILE string of the molecule we want to find combination with.</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
        <p:cNvGrpSpPr/>
        <p:nvPr/>
      </p:nvGrpSpPr>
      <p:grpSpPr>
        <a:xfrm>
          <a:off x="0" y="0"/>
          <a:ext cx="0" cy="0"/>
          <a:chOff x="0" y="0"/>
          <a:chExt cx="0" cy="0"/>
        </a:xfrm>
      </p:grpSpPr>
      <p:sp>
        <p:nvSpPr>
          <p:cNvPr id="10" name="Google Shape;10;p2"/>
          <p:cNvSpPr txBox="1">
            <a:spLocks noGrp="1"/>
          </p:cNvSpPr>
          <p:nvPr>
            <p:ph type="ctrTitle"/>
          </p:nvPr>
        </p:nvSpPr>
        <p:spPr>
          <a:xfrm>
            <a:off x="233781" y="744575"/>
            <a:ext cx="6390450" cy="2052600"/>
          </a:xfrm>
          <a:prstGeom prst="rect">
            <a:avLst/>
          </a:prstGeom>
        </p:spPr>
        <p:txBody>
          <a:bodyPr spcFirstLastPara="1" wrap="square" lIns="91425" tIns="91425" rIns="91425" bIns="91425" anchor="b" anchorCtr="0">
            <a:noAutofit/>
          </a:bodyPr>
          <a:lstStyle>
            <a:lvl1pPr lvl="0" algn="ctr">
              <a:spcBef>
                <a:spcPts val="0"/>
              </a:spcBef>
              <a:spcAft>
                <a:spcPts val="0"/>
              </a:spcAft>
              <a:buSzPts val="5200"/>
              <a:buNone/>
              <a:defRPr sz="3900"/>
            </a:lvl1pPr>
            <a:lvl2pPr lvl="1" algn="ctr">
              <a:spcBef>
                <a:spcPts val="0"/>
              </a:spcBef>
              <a:spcAft>
                <a:spcPts val="0"/>
              </a:spcAft>
              <a:buSzPts val="5200"/>
              <a:buNone/>
              <a:defRPr sz="3900"/>
            </a:lvl2pPr>
            <a:lvl3pPr lvl="2" algn="ctr">
              <a:spcBef>
                <a:spcPts val="0"/>
              </a:spcBef>
              <a:spcAft>
                <a:spcPts val="0"/>
              </a:spcAft>
              <a:buSzPts val="5200"/>
              <a:buNone/>
              <a:defRPr sz="3900"/>
            </a:lvl3pPr>
            <a:lvl4pPr lvl="3" algn="ctr">
              <a:spcBef>
                <a:spcPts val="0"/>
              </a:spcBef>
              <a:spcAft>
                <a:spcPts val="0"/>
              </a:spcAft>
              <a:buSzPts val="5200"/>
              <a:buNone/>
              <a:defRPr sz="3900"/>
            </a:lvl4pPr>
            <a:lvl5pPr lvl="4" algn="ctr">
              <a:spcBef>
                <a:spcPts val="0"/>
              </a:spcBef>
              <a:spcAft>
                <a:spcPts val="0"/>
              </a:spcAft>
              <a:buSzPts val="5200"/>
              <a:buNone/>
              <a:defRPr sz="3900"/>
            </a:lvl5pPr>
            <a:lvl6pPr lvl="5" algn="ctr">
              <a:spcBef>
                <a:spcPts val="0"/>
              </a:spcBef>
              <a:spcAft>
                <a:spcPts val="0"/>
              </a:spcAft>
              <a:buSzPts val="5200"/>
              <a:buNone/>
              <a:defRPr sz="3900"/>
            </a:lvl6pPr>
            <a:lvl7pPr lvl="6" algn="ctr">
              <a:spcBef>
                <a:spcPts val="0"/>
              </a:spcBef>
              <a:spcAft>
                <a:spcPts val="0"/>
              </a:spcAft>
              <a:buSzPts val="5200"/>
              <a:buNone/>
              <a:defRPr sz="3900"/>
            </a:lvl7pPr>
            <a:lvl8pPr lvl="7" algn="ctr">
              <a:spcBef>
                <a:spcPts val="0"/>
              </a:spcBef>
              <a:spcAft>
                <a:spcPts val="0"/>
              </a:spcAft>
              <a:buSzPts val="5200"/>
              <a:buNone/>
              <a:defRPr sz="3900"/>
            </a:lvl8pPr>
            <a:lvl9pPr lvl="8" algn="ctr">
              <a:spcBef>
                <a:spcPts val="0"/>
              </a:spcBef>
              <a:spcAft>
                <a:spcPts val="0"/>
              </a:spcAft>
              <a:buSzPts val="5200"/>
              <a:buNone/>
              <a:defRPr sz="3900"/>
            </a:lvl9pPr>
          </a:lstStyle>
          <a:p>
            <a:endParaRPr/>
          </a:p>
        </p:txBody>
      </p:sp>
      <p:sp>
        <p:nvSpPr>
          <p:cNvPr id="11" name="Google Shape;11;p2"/>
          <p:cNvSpPr txBox="1">
            <a:spLocks noGrp="1"/>
          </p:cNvSpPr>
          <p:nvPr>
            <p:ph type="subTitle" idx="1"/>
          </p:nvPr>
        </p:nvSpPr>
        <p:spPr>
          <a:xfrm>
            <a:off x="233775" y="2834125"/>
            <a:ext cx="6390450" cy="7926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800"/>
              <a:buNone/>
              <a:defRPr sz="2100"/>
            </a:lvl1pPr>
            <a:lvl2pPr lvl="1" algn="ctr">
              <a:lnSpc>
                <a:spcPct val="100000"/>
              </a:lnSpc>
              <a:spcBef>
                <a:spcPts val="0"/>
              </a:spcBef>
              <a:spcAft>
                <a:spcPts val="0"/>
              </a:spcAft>
              <a:buSzPts val="2800"/>
              <a:buNone/>
              <a:defRPr sz="2100"/>
            </a:lvl2pPr>
            <a:lvl3pPr lvl="2" algn="ctr">
              <a:lnSpc>
                <a:spcPct val="100000"/>
              </a:lnSpc>
              <a:spcBef>
                <a:spcPts val="0"/>
              </a:spcBef>
              <a:spcAft>
                <a:spcPts val="0"/>
              </a:spcAft>
              <a:buSzPts val="2800"/>
              <a:buNone/>
              <a:defRPr sz="2100"/>
            </a:lvl3pPr>
            <a:lvl4pPr lvl="3" algn="ctr">
              <a:lnSpc>
                <a:spcPct val="100000"/>
              </a:lnSpc>
              <a:spcBef>
                <a:spcPts val="0"/>
              </a:spcBef>
              <a:spcAft>
                <a:spcPts val="0"/>
              </a:spcAft>
              <a:buSzPts val="2800"/>
              <a:buNone/>
              <a:defRPr sz="2100"/>
            </a:lvl4pPr>
            <a:lvl5pPr lvl="4" algn="ctr">
              <a:lnSpc>
                <a:spcPct val="100000"/>
              </a:lnSpc>
              <a:spcBef>
                <a:spcPts val="0"/>
              </a:spcBef>
              <a:spcAft>
                <a:spcPts val="0"/>
              </a:spcAft>
              <a:buSzPts val="2800"/>
              <a:buNone/>
              <a:defRPr sz="2100"/>
            </a:lvl5pPr>
            <a:lvl6pPr lvl="5" algn="ctr">
              <a:lnSpc>
                <a:spcPct val="100000"/>
              </a:lnSpc>
              <a:spcBef>
                <a:spcPts val="0"/>
              </a:spcBef>
              <a:spcAft>
                <a:spcPts val="0"/>
              </a:spcAft>
              <a:buSzPts val="2800"/>
              <a:buNone/>
              <a:defRPr sz="2100"/>
            </a:lvl6pPr>
            <a:lvl7pPr lvl="6" algn="ctr">
              <a:lnSpc>
                <a:spcPct val="100000"/>
              </a:lnSpc>
              <a:spcBef>
                <a:spcPts val="0"/>
              </a:spcBef>
              <a:spcAft>
                <a:spcPts val="0"/>
              </a:spcAft>
              <a:buSzPts val="2800"/>
              <a:buNone/>
              <a:defRPr sz="2100"/>
            </a:lvl7pPr>
            <a:lvl8pPr lvl="7" algn="ctr">
              <a:lnSpc>
                <a:spcPct val="100000"/>
              </a:lnSpc>
              <a:spcBef>
                <a:spcPts val="0"/>
              </a:spcBef>
              <a:spcAft>
                <a:spcPts val="0"/>
              </a:spcAft>
              <a:buSzPts val="2800"/>
              <a:buNone/>
              <a:defRPr sz="2100"/>
            </a:lvl8pPr>
            <a:lvl9pPr lvl="8" algn="ctr">
              <a:lnSpc>
                <a:spcPct val="100000"/>
              </a:lnSpc>
              <a:spcBef>
                <a:spcPts val="0"/>
              </a:spcBef>
              <a:spcAft>
                <a:spcPts val="0"/>
              </a:spcAft>
              <a:buSzPts val="2800"/>
              <a:buNone/>
              <a:defRPr sz="2100"/>
            </a:lvl9pPr>
          </a:lstStyle>
          <a:p>
            <a:endParaRPr/>
          </a:p>
        </p:txBody>
      </p:sp>
      <p:sp>
        <p:nvSpPr>
          <p:cNvPr id="12" name="Google Shape;12;p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44"/>
        <p:cNvGrpSpPr/>
        <p:nvPr/>
      </p:nvGrpSpPr>
      <p:grpSpPr>
        <a:xfrm>
          <a:off x="0" y="0"/>
          <a:ext cx="0" cy="0"/>
          <a:chOff x="0" y="0"/>
          <a:chExt cx="0" cy="0"/>
        </a:xfrm>
      </p:grpSpPr>
      <p:sp>
        <p:nvSpPr>
          <p:cNvPr id="45" name="Google Shape;45;p11"/>
          <p:cNvSpPr txBox="1">
            <a:spLocks noGrp="1"/>
          </p:cNvSpPr>
          <p:nvPr>
            <p:ph type="title" hasCustomPrompt="1"/>
          </p:nvPr>
        </p:nvSpPr>
        <p:spPr>
          <a:xfrm>
            <a:off x="233775" y="1106125"/>
            <a:ext cx="6390450" cy="1963500"/>
          </a:xfrm>
          <a:prstGeom prst="rect">
            <a:avLst/>
          </a:prstGeom>
        </p:spPr>
        <p:txBody>
          <a:bodyPr spcFirstLastPara="1" wrap="square" lIns="91425" tIns="91425" rIns="91425" bIns="91425" anchor="b" anchorCtr="0">
            <a:noAutofit/>
          </a:bodyPr>
          <a:lstStyle>
            <a:lvl1pPr lvl="0" algn="ctr">
              <a:spcBef>
                <a:spcPts val="0"/>
              </a:spcBef>
              <a:spcAft>
                <a:spcPts val="0"/>
              </a:spcAft>
              <a:buSzPts val="12000"/>
              <a:buNone/>
              <a:defRPr sz="9000"/>
            </a:lvl1pPr>
            <a:lvl2pPr lvl="1" algn="ctr">
              <a:spcBef>
                <a:spcPts val="0"/>
              </a:spcBef>
              <a:spcAft>
                <a:spcPts val="0"/>
              </a:spcAft>
              <a:buSzPts val="12000"/>
              <a:buNone/>
              <a:defRPr sz="9000"/>
            </a:lvl2pPr>
            <a:lvl3pPr lvl="2" algn="ctr">
              <a:spcBef>
                <a:spcPts val="0"/>
              </a:spcBef>
              <a:spcAft>
                <a:spcPts val="0"/>
              </a:spcAft>
              <a:buSzPts val="12000"/>
              <a:buNone/>
              <a:defRPr sz="9000"/>
            </a:lvl3pPr>
            <a:lvl4pPr lvl="3" algn="ctr">
              <a:spcBef>
                <a:spcPts val="0"/>
              </a:spcBef>
              <a:spcAft>
                <a:spcPts val="0"/>
              </a:spcAft>
              <a:buSzPts val="12000"/>
              <a:buNone/>
              <a:defRPr sz="9000"/>
            </a:lvl4pPr>
            <a:lvl5pPr lvl="4" algn="ctr">
              <a:spcBef>
                <a:spcPts val="0"/>
              </a:spcBef>
              <a:spcAft>
                <a:spcPts val="0"/>
              </a:spcAft>
              <a:buSzPts val="12000"/>
              <a:buNone/>
              <a:defRPr sz="9000"/>
            </a:lvl5pPr>
            <a:lvl6pPr lvl="5" algn="ctr">
              <a:spcBef>
                <a:spcPts val="0"/>
              </a:spcBef>
              <a:spcAft>
                <a:spcPts val="0"/>
              </a:spcAft>
              <a:buSzPts val="12000"/>
              <a:buNone/>
              <a:defRPr sz="9000"/>
            </a:lvl6pPr>
            <a:lvl7pPr lvl="6" algn="ctr">
              <a:spcBef>
                <a:spcPts val="0"/>
              </a:spcBef>
              <a:spcAft>
                <a:spcPts val="0"/>
              </a:spcAft>
              <a:buSzPts val="12000"/>
              <a:buNone/>
              <a:defRPr sz="9000"/>
            </a:lvl7pPr>
            <a:lvl8pPr lvl="7" algn="ctr">
              <a:spcBef>
                <a:spcPts val="0"/>
              </a:spcBef>
              <a:spcAft>
                <a:spcPts val="0"/>
              </a:spcAft>
              <a:buSzPts val="12000"/>
              <a:buNone/>
              <a:defRPr sz="9000"/>
            </a:lvl8pPr>
            <a:lvl9pPr lvl="8" algn="ctr">
              <a:spcBef>
                <a:spcPts val="0"/>
              </a:spcBef>
              <a:spcAft>
                <a:spcPts val="0"/>
              </a:spcAft>
              <a:buSzPts val="12000"/>
              <a:buNone/>
              <a:defRPr sz="9000"/>
            </a:lvl9pPr>
          </a:lstStyle>
          <a:p>
            <a:r>
              <a:t>xx%</a:t>
            </a:r>
          </a:p>
        </p:txBody>
      </p:sp>
      <p:sp>
        <p:nvSpPr>
          <p:cNvPr id="46" name="Google Shape;46;p11"/>
          <p:cNvSpPr txBox="1">
            <a:spLocks noGrp="1"/>
          </p:cNvSpPr>
          <p:nvPr>
            <p:ph type="body" idx="1"/>
          </p:nvPr>
        </p:nvSpPr>
        <p:spPr>
          <a:xfrm>
            <a:off x="233775" y="3152225"/>
            <a:ext cx="6390450" cy="1300800"/>
          </a:xfrm>
          <a:prstGeom prst="rect">
            <a:avLst/>
          </a:prstGeom>
        </p:spPr>
        <p:txBody>
          <a:bodyPr spcFirstLastPara="1" wrap="square" lIns="91425" tIns="91425" rIns="91425" bIns="91425" anchor="t" anchorCtr="0">
            <a:noAutofit/>
          </a:bodyPr>
          <a:lstStyle>
            <a:lvl1pPr marL="342900" lvl="0" indent="-257175" algn="ctr">
              <a:spcBef>
                <a:spcPts val="0"/>
              </a:spcBef>
              <a:spcAft>
                <a:spcPts val="0"/>
              </a:spcAft>
              <a:buSzPts val="1800"/>
              <a:buChar char="●"/>
              <a:defRPr/>
            </a:lvl1pPr>
            <a:lvl2pPr marL="685800" lvl="1" indent="-238125" algn="ctr">
              <a:spcBef>
                <a:spcPts val="1200"/>
              </a:spcBef>
              <a:spcAft>
                <a:spcPts val="0"/>
              </a:spcAft>
              <a:buSzPts val="1400"/>
              <a:buChar char="○"/>
              <a:defRPr/>
            </a:lvl2pPr>
            <a:lvl3pPr marL="1028700" lvl="2" indent="-238125" algn="ctr">
              <a:spcBef>
                <a:spcPts val="1200"/>
              </a:spcBef>
              <a:spcAft>
                <a:spcPts val="0"/>
              </a:spcAft>
              <a:buSzPts val="1400"/>
              <a:buChar char="■"/>
              <a:defRPr/>
            </a:lvl3pPr>
            <a:lvl4pPr marL="1371600" lvl="3" indent="-238125" algn="ctr">
              <a:spcBef>
                <a:spcPts val="1200"/>
              </a:spcBef>
              <a:spcAft>
                <a:spcPts val="0"/>
              </a:spcAft>
              <a:buSzPts val="1400"/>
              <a:buChar char="●"/>
              <a:defRPr/>
            </a:lvl4pPr>
            <a:lvl5pPr marL="1714500" lvl="4" indent="-238125" algn="ctr">
              <a:spcBef>
                <a:spcPts val="1200"/>
              </a:spcBef>
              <a:spcAft>
                <a:spcPts val="0"/>
              </a:spcAft>
              <a:buSzPts val="1400"/>
              <a:buChar char="○"/>
              <a:defRPr/>
            </a:lvl5pPr>
            <a:lvl6pPr marL="2057400" lvl="5" indent="-238125" algn="ctr">
              <a:spcBef>
                <a:spcPts val="1200"/>
              </a:spcBef>
              <a:spcAft>
                <a:spcPts val="0"/>
              </a:spcAft>
              <a:buSzPts val="1400"/>
              <a:buChar char="■"/>
              <a:defRPr/>
            </a:lvl6pPr>
            <a:lvl7pPr marL="2400300" lvl="6" indent="-238125" algn="ctr">
              <a:spcBef>
                <a:spcPts val="1200"/>
              </a:spcBef>
              <a:spcAft>
                <a:spcPts val="0"/>
              </a:spcAft>
              <a:buSzPts val="1400"/>
              <a:buChar char="●"/>
              <a:defRPr/>
            </a:lvl7pPr>
            <a:lvl8pPr marL="2743200" lvl="7" indent="-238125" algn="ctr">
              <a:spcBef>
                <a:spcPts val="1200"/>
              </a:spcBef>
              <a:spcAft>
                <a:spcPts val="0"/>
              </a:spcAft>
              <a:buSzPts val="1400"/>
              <a:buChar char="○"/>
              <a:defRPr/>
            </a:lvl8pPr>
            <a:lvl9pPr marL="3086100" lvl="8" indent="-238125" algn="ctr">
              <a:spcBef>
                <a:spcPts val="1200"/>
              </a:spcBef>
              <a:spcAft>
                <a:spcPts val="1200"/>
              </a:spcAft>
              <a:buSzPts val="1400"/>
              <a:buChar char="■"/>
              <a:defRPr/>
            </a:lvl9pPr>
          </a:lstStyle>
          <a:p>
            <a:endParaRPr/>
          </a:p>
        </p:txBody>
      </p:sp>
      <p:sp>
        <p:nvSpPr>
          <p:cNvPr id="47" name="Google Shape;47;p11"/>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8"/>
        <p:cNvGrpSpPr/>
        <p:nvPr/>
      </p:nvGrpSpPr>
      <p:grpSpPr>
        <a:xfrm>
          <a:off x="0" y="0"/>
          <a:ext cx="0" cy="0"/>
          <a:chOff x="0" y="0"/>
          <a:chExt cx="0" cy="0"/>
        </a:xfrm>
      </p:grpSpPr>
      <p:sp>
        <p:nvSpPr>
          <p:cNvPr id="49" name="Google Shape;49;p12"/>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3"/>
        <p:cNvGrpSpPr/>
        <p:nvPr/>
      </p:nvGrpSpPr>
      <p:grpSpPr>
        <a:xfrm>
          <a:off x="0" y="0"/>
          <a:ext cx="0" cy="0"/>
          <a:chOff x="0" y="0"/>
          <a:chExt cx="0" cy="0"/>
        </a:xfrm>
      </p:grpSpPr>
      <p:sp>
        <p:nvSpPr>
          <p:cNvPr id="14" name="Google Shape;14;p3"/>
          <p:cNvSpPr txBox="1">
            <a:spLocks noGrp="1"/>
          </p:cNvSpPr>
          <p:nvPr>
            <p:ph type="title"/>
          </p:nvPr>
        </p:nvSpPr>
        <p:spPr>
          <a:xfrm>
            <a:off x="233775" y="2150850"/>
            <a:ext cx="6390450" cy="841800"/>
          </a:xfrm>
          <a:prstGeom prst="rect">
            <a:avLst/>
          </a:prstGeom>
        </p:spPr>
        <p:txBody>
          <a:bodyPr spcFirstLastPara="1" wrap="square" lIns="91425" tIns="91425" rIns="91425" bIns="91425" anchor="ctr" anchorCtr="0">
            <a:noAutofit/>
          </a:bodyPr>
          <a:lstStyle>
            <a:lvl1pPr lvl="0" algn="ctr">
              <a:spcBef>
                <a:spcPts val="0"/>
              </a:spcBef>
              <a:spcAft>
                <a:spcPts val="0"/>
              </a:spcAft>
              <a:buSzPts val="3600"/>
              <a:buNone/>
              <a:defRPr sz="2700"/>
            </a:lvl1pPr>
            <a:lvl2pPr lvl="1" algn="ctr">
              <a:spcBef>
                <a:spcPts val="0"/>
              </a:spcBef>
              <a:spcAft>
                <a:spcPts val="0"/>
              </a:spcAft>
              <a:buSzPts val="3600"/>
              <a:buNone/>
              <a:defRPr sz="2700"/>
            </a:lvl2pPr>
            <a:lvl3pPr lvl="2" algn="ctr">
              <a:spcBef>
                <a:spcPts val="0"/>
              </a:spcBef>
              <a:spcAft>
                <a:spcPts val="0"/>
              </a:spcAft>
              <a:buSzPts val="3600"/>
              <a:buNone/>
              <a:defRPr sz="2700"/>
            </a:lvl3pPr>
            <a:lvl4pPr lvl="3" algn="ctr">
              <a:spcBef>
                <a:spcPts val="0"/>
              </a:spcBef>
              <a:spcAft>
                <a:spcPts val="0"/>
              </a:spcAft>
              <a:buSzPts val="3600"/>
              <a:buNone/>
              <a:defRPr sz="2700"/>
            </a:lvl4pPr>
            <a:lvl5pPr lvl="4" algn="ctr">
              <a:spcBef>
                <a:spcPts val="0"/>
              </a:spcBef>
              <a:spcAft>
                <a:spcPts val="0"/>
              </a:spcAft>
              <a:buSzPts val="3600"/>
              <a:buNone/>
              <a:defRPr sz="2700"/>
            </a:lvl5pPr>
            <a:lvl6pPr lvl="5" algn="ctr">
              <a:spcBef>
                <a:spcPts val="0"/>
              </a:spcBef>
              <a:spcAft>
                <a:spcPts val="0"/>
              </a:spcAft>
              <a:buSzPts val="3600"/>
              <a:buNone/>
              <a:defRPr sz="2700"/>
            </a:lvl6pPr>
            <a:lvl7pPr lvl="6" algn="ctr">
              <a:spcBef>
                <a:spcPts val="0"/>
              </a:spcBef>
              <a:spcAft>
                <a:spcPts val="0"/>
              </a:spcAft>
              <a:buSzPts val="3600"/>
              <a:buNone/>
              <a:defRPr sz="2700"/>
            </a:lvl7pPr>
            <a:lvl8pPr lvl="7" algn="ctr">
              <a:spcBef>
                <a:spcPts val="0"/>
              </a:spcBef>
              <a:spcAft>
                <a:spcPts val="0"/>
              </a:spcAft>
              <a:buSzPts val="3600"/>
              <a:buNone/>
              <a:defRPr sz="2700"/>
            </a:lvl8pPr>
            <a:lvl9pPr lvl="8" algn="ctr">
              <a:spcBef>
                <a:spcPts val="0"/>
              </a:spcBef>
              <a:spcAft>
                <a:spcPts val="0"/>
              </a:spcAft>
              <a:buSzPts val="3600"/>
              <a:buNone/>
              <a:defRPr sz="2700"/>
            </a:lvl9pPr>
          </a:lstStyle>
          <a:p>
            <a:endParaRPr/>
          </a:p>
        </p:txBody>
      </p:sp>
      <p:sp>
        <p:nvSpPr>
          <p:cNvPr id="15" name="Google Shape;15;p3"/>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6"/>
        <p:cNvGrpSpPr/>
        <p:nvPr/>
      </p:nvGrpSpPr>
      <p:grpSpPr>
        <a:xfrm>
          <a:off x="0" y="0"/>
          <a:ext cx="0" cy="0"/>
          <a:chOff x="0" y="0"/>
          <a:chExt cx="0" cy="0"/>
        </a:xfrm>
      </p:grpSpPr>
      <p:sp>
        <p:nvSpPr>
          <p:cNvPr id="17" name="Google Shape;17;p4"/>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18" name="Google Shape;18;p4"/>
          <p:cNvSpPr txBox="1">
            <a:spLocks noGrp="1"/>
          </p:cNvSpPr>
          <p:nvPr>
            <p:ph type="body" idx="1"/>
          </p:nvPr>
        </p:nvSpPr>
        <p:spPr>
          <a:xfrm>
            <a:off x="233775" y="1152475"/>
            <a:ext cx="6390450" cy="3416400"/>
          </a:xfrm>
          <a:prstGeom prst="rect">
            <a:avLst/>
          </a:prstGeom>
        </p:spPr>
        <p:txBody>
          <a:bodyPr spcFirstLastPara="1" wrap="square" lIns="91425" tIns="91425" rIns="91425" bIns="91425" anchor="t"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19" name="Google Shape;19;p4"/>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2" name="Google Shape;22;p5"/>
          <p:cNvSpPr txBox="1">
            <a:spLocks noGrp="1"/>
          </p:cNvSpPr>
          <p:nvPr>
            <p:ph type="body" idx="1"/>
          </p:nvPr>
        </p:nvSpPr>
        <p:spPr>
          <a:xfrm>
            <a:off x="233775"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3" name="Google Shape;23;p5"/>
          <p:cNvSpPr txBox="1">
            <a:spLocks noGrp="1"/>
          </p:cNvSpPr>
          <p:nvPr>
            <p:ph type="body" idx="2"/>
          </p:nvPr>
        </p:nvSpPr>
        <p:spPr>
          <a:xfrm>
            <a:off x="3624300" y="1152475"/>
            <a:ext cx="2999925" cy="3416400"/>
          </a:xfrm>
          <a:prstGeom prst="rect">
            <a:avLst/>
          </a:prstGeom>
        </p:spPr>
        <p:txBody>
          <a:bodyPr spcFirstLastPara="1" wrap="square" lIns="91425" tIns="91425" rIns="91425" bIns="91425" anchor="t" anchorCtr="0">
            <a:noAutofit/>
          </a:bodyPr>
          <a:lstStyle>
            <a:lvl1pPr marL="342900" lvl="0" indent="-238125">
              <a:spcBef>
                <a:spcPts val="0"/>
              </a:spcBef>
              <a:spcAft>
                <a:spcPts val="0"/>
              </a:spcAft>
              <a:buSzPts val="1400"/>
              <a:buChar char="●"/>
              <a:defRPr sz="105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24" name="Google Shape;24;p5"/>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25"/>
        <p:cNvGrpSpPr/>
        <p:nvPr/>
      </p:nvGrpSpPr>
      <p:grpSpPr>
        <a:xfrm>
          <a:off x="0" y="0"/>
          <a:ext cx="0" cy="0"/>
          <a:chOff x="0" y="0"/>
          <a:chExt cx="0" cy="0"/>
        </a:xfrm>
      </p:grpSpPr>
      <p:sp>
        <p:nvSpPr>
          <p:cNvPr id="26" name="Google Shape;26;p6"/>
          <p:cNvSpPr txBox="1">
            <a:spLocks noGrp="1"/>
          </p:cNvSpPr>
          <p:nvPr>
            <p:ph type="title"/>
          </p:nvPr>
        </p:nvSpPr>
        <p:spPr>
          <a:xfrm>
            <a:off x="233775" y="445025"/>
            <a:ext cx="6390450" cy="572700"/>
          </a:xfrm>
          <a:prstGeom prst="rect">
            <a:avLst/>
          </a:prstGeom>
        </p:spPr>
        <p:txBody>
          <a:bodyPr spcFirstLastPara="1" wrap="square" lIns="91425" tIns="91425" rIns="91425" bIns="91425" anchor="t" anchorCtr="0">
            <a:noAutofit/>
          </a:bodyPr>
          <a:lstStyle>
            <a:lvl1pPr lvl="0">
              <a:spcBef>
                <a:spcPts val="0"/>
              </a:spcBef>
              <a:spcAft>
                <a:spcPts val="0"/>
              </a:spcAft>
              <a:buSzPts val="2800"/>
              <a:buNone/>
              <a:defRPr/>
            </a:lvl1pPr>
            <a:lvl2pPr lvl="1">
              <a:spcBef>
                <a:spcPts val="0"/>
              </a:spcBef>
              <a:spcAft>
                <a:spcPts val="0"/>
              </a:spcAft>
              <a:buSzPts val="2800"/>
              <a:buNone/>
              <a:defRPr/>
            </a:lvl2pPr>
            <a:lvl3pPr lvl="2">
              <a:spcBef>
                <a:spcPts val="0"/>
              </a:spcBef>
              <a:spcAft>
                <a:spcPts val="0"/>
              </a:spcAft>
              <a:buSzPts val="2800"/>
              <a:buNone/>
              <a:defRPr/>
            </a:lvl3pPr>
            <a:lvl4pPr lvl="3">
              <a:spcBef>
                <a:spcPts val="0"/>
              </a:spcBef>
              <a:spcAft>
                <a:spcPts val="0"/>
              </a:spcAft>
              <a:buSzPts val="2800"/>
              <a:buNone/>
              <a:defRPr/>
            </a:lvl4pPr>
            <a:lvl5pPr lvl="4">
              <a:spcBef>
                <a:spcPts val="0"/>
              </a:spcBef>
              <a:spcAft>
                <a:spcPts val="0"/>
              </a:spcAft>
              <a:buSzPts val="2800"/>
              <a:buNone/>
              <a:defRPr/>
            </a:lvl5pPr>
            <a:lvl6pPr lvl="5">
              <a:spcBef>
                <a:spcPts val="0"/>
              </a:spcBef>
              <a:spcAft>
                <a:spcPts val="0"/>
              </a:spcAft>
              <a:buSzPts val="2800"/>
              <a:buNone/>
              <a:defRPr/>
            </a:lvl6pPr>
            <a:lvl7pPr lvl="6">
              <a:spcBef>
                <a:spcPts val="0"/>
              </a:spcBef>
              <a:spcAft>
                <a:spcPts val="0"/>
              </a:spcAft>
              <a:buSzPts val="2800"/>
              <a:buNone/>
              <a:defRPr/>
            </a:lvl7pPr>
            <a:lvl8pPr lvl="7">
              <a:spcBef>
                <a:spcPts val="0"/>
              </a:spcBef>
              <a:spcAft>
                <a:spcPts val="0"/>
              </a:spcAft>
              <a:buSzPts val="2800"/>
              <a:buNone/>
              <a:defRPr/>
            </a:lvl8pPr>
            <a:lvl9pPr lvl="8">
              <a:spcBef>
                <a:spcPts val="0"/>
              </a:spcBef>
              <a:spcAft>
                <a:spcPts val="0"/>
              </a:spcAft>
              <a:buSzPts val="2800"/>
              <a:buNone/>
              <a:defRPr/>
            </a:lvl9pPr>
          </a:lstStyle>
          <a:p>
            <a:endParaRPr/>
          </a:p>
        </p:txBody>
      </p:sp>
      <p:sp>
        <p:nvSpPr>
          <p:cNvPr id="27" name="Google Shape;27;p6"/>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28"/>
        <p:cNvGrpSpPr/>
        <p:nvPr/>
      </p:nvGrpSpPr>
      <p:grpSpPr>
        <a:xfrm>
          <a:off x="0" y="0"/>
          <a:ext cx="0" cy="0"/>
          <a:chOff x="0" y="0"/>
          <a:chExt cx="0" cy="0"/>
        </a:xfrm>
      </p:grpSpPr>
      <p:sp>
        <p:nvSpPr>
          <p:cNvPr id="29" name="Google Shape;29;p7"/>
          <p:cNvSpPr txBox="1">
            <a:spLocks noGrp="1"/>
          </p:cNvSpPr>
          <p:nvPr>
            <p:ph type="title"/>
          </p:nvPr>
        </p:nvSpPr>
        <p:spPr>
          <a:xfrm>
            <a:off x="233775" y="555600"/>
            <a:ext cx="2106000" cy="755700"/>
          </a:xfrm>
          <a:prstGeom prst="rect">
            <a:avLst/>
          </a:prstGeom>
        </p:spPr>
        <p:txBody>
          <a:bodyPr spcFirstLastPara="1" wrap="square" lIns="91425" tIns="91425" rIns="91425" bIns="91425" anchor="b" anchorCtr="0">
            <a:noAutofit/>
          </a:bodyPr>
          <a:lstStyle>
            <a:lvl1pPr lvl="0">
              <a:spcBef>
                <a:spcPts val="0"/>
              </a:spcBef>
              <a:spcAft>
                <a:spcPts val="0"/>
              </a:spcAft>
              <a:buSzPts val="2400"/>
              <a:buNone/>
              <a:defRPr sz="1800"/>
            </a:lvl1pPr>
            <a:lvl2pPr lvl="1">
              <a:spcBef>
                <a:spcPts val="0"/>
              </a:spcBef>
              <a:spcAft>
                <a:spcPts val="0"/>
              </a:spcAft>
              <a:buSzPts val="2400"/>
              <a:buNone/>
              <a:defRPr sz="1800"/>
            </a:lvl2pPr>
            <a:lvl3pPr lvl="2">
              <a:spcBef>
                <a:spcPts val="0"/>
              </a:spcBef>
              <a:spcAft>
                <a:spcPts val="0"/>
              </a:spcAft>
              <a:buSzPts val="2400"/>
              <a:buNone/>
              <a:defRPr sz="1800"/>
            </a:lvl3pPr>
            <a:lvl4pPr lvl="3">
              <a:spcBef>
                <a:spcPts val="0"/>
              </a:spcBef>
              <a:spcAft>
                <a:spcPts val="0"/>
              </a:spcAft>
              <a:buSzPts val="2400"/>
              <a:buNone/>
              <a:defRPr sz="1800"/>
            </a:lvl4pPr>
            <a:lvl5pPr lvl="4">
              <a:spcBef>
                <a:spcPts val="0"/>
              </a:spcBef>
              <a:spcAft>
                <a:spcPts val="0"/>
              </a:spcAft>
              <a:buSzPts val="2400"/>
              <a:buNone/>
              <a:defRPr sz="1800"/>
            </a:lvl5pPr>
            <a:lvl6pPr lvl="5">
              <a:spcBef>
                <a:spcPts val="0"/>
              </a:spcBef>
              <a:spcAft>
                <a:spcPts val="0"/>
              </a:spcAft>
              <a:buSzPts val="2400"/>
              <a:buNone/>
              <a:defRPr sz="1800"/>
            </a:lvl6pPr>
            <a:lvl7pPr lvl="6">
              <a:spcBef>
                <a:spcPts val="0"/>
              </a:spcBef>
              <a:spcAft>
                <a:spcPts val="0"/>
              </a:spcAft>
              <a:buSzPts val="2400"/>
              <a:buNone/>
              <a:defRPr sz="1800"/>
            </a:lvl7pPr>
            <a:lvl8pPr lvl="7">
              <a:spcBef>
                <a:spcPts val="0"/>
              </a:spcBef>
              <a:spcAft>
                <a:spcPts val="0"/>
              </a:spcAft>
              <a:buSzPts val="2400"/>
              <a:buNone/>
              <a:defRPr sz="1800"/>
            </a:lvl8pPr>
            <a:lvl9pPr lvl="8">
              <a:spcBef>
                <a:spcPts val="0"/>
              </a:spcBef>
              <a:spcAft>
                <a:spcPts val="0"/>
              </a:spcAft>
              <a:buSzPts val="2400"/>
              <a:buNone/>
              <a:defRPr sz="1800"/>
            </a:lvl9pPr>
          </a:lstStyle>
          <a:p>
            <a:endParaRPr/>
          </a:p>
        </p:txBody>
      </p:sp>
      <p:sp>
        <p:nvSpPr>
          <p:cNvPr id="30" name="Google Shape;30;p7"/>
          <p:cNvSpPr txBox="1">
            <a:spLocks noGrp="1"/>
          </p:cNvSpPr>
          <p:nvPr>
            <p:ph type="body" idx="1"/>
          </p:nvPr>
        </p:nvSpPr>
        <p:spPr>
          <a:xfrm>
            <a:off x="233775" y="1389600"/>
            <a:ext cx="2106000" cy="3179400"/>
          </a:xfrm>
          <a:prstGeom prst="rect">
            <a:avLst/>
          </a:prstGeom>
        </p:spPr>
        <p:txBody>
          <a:bodyPr spcFirstLastPara="1" wrap="square" lIns="91425" tIns="91425" rIns="91425" bIns="91425" anchor="t" anchorCtr="0">
            <a:noAutofit/>
          </a:bodyPr>
          <a:lstStyle>
            <a:lvl1pPr marL="342900" lvl="0" indent="-228600">
              <a:spcBef>
                <a:spcPts val="0"/>
              </a:spcBef>
              <a:spcAft>
                <a:spcPts val="0"/>
              </a:spcAft>
              <a:buSzPts val="1200"/>
              <a:buChar char="●"/>
              <a:defRPr sz="900"/>
            </a:lvl1pPr>
            <a:lvl2pPr marL="685800" lvl="1" indent="-228600">
              <a:spcBef>
                <a:spcPts val="1200"/>
              </a:spcBef>
              <a:spcAft>
                <a:spcPts val="0"/>
              </a:spcAft>
              <a:buSzPts val="1200"/>
              <a:buChar char="○"/>
              <a:defRPr sz="900"/>
            </a:lvl2pPr>
            <a:lvl3pPr marL="1028700" lvl="2" indent="-228600">
              <a:spcBef>
                <a:spcPts val="1200"/>
              </a:spcBef>
              <a:spcAft>
                <a:spcPts val="0"/>
              </a:spcAft>
              <a:buSzPts val="1200"/>
              <a:buChar char="■"/>
              <a:defRPr sz="900"/>
            </a:lvl3pPr>
            <a:lvl4pPr marL="1371600" lvl="3" indent="-228600">
              <a:spcBef>
                <a:spcPts val="1200"/>
              </a:spcBef>
              <a:spcAft>
                <a:spcPts val="0"/>
              </a:spcAft>
              <a:buSzPts val="1200"/>
              <a:buChar char="●"/>
              <a:defRPr sz="900"/>
            </a:lvl4pPr>
            <a:lvl5pPr marL="1714500" lvl="4" indent="-228600">
              <a:spcBef>
                <a:spcPts val="1200"/>
              </a:spcBef>
              <a:spcAft>
                <a:spcPts val="0"/>
              </a:spcAft>
              <a:buSzPts val="1200"/>
              <a:buChar char="○"/>
              <a:defRPr sz="900"/>
            </a:lvl5pPr>
            <a:lvl6pPr marL="2057400" lvl="5" indent="-228600">
              <a:spcBef>
                <a:spcPts val="1200"/>
              </a:spcBef>
              <a:spcAft>
                <a:spcPts val="0"/>
              </a:spcAft>
              <a:buSzPts val="1200"/>
              <a:buChar char="■"/>
              <a:defRPr sz="900"/>
            </a:lvl6pPr>
            <a:lvl7pPr marL="2400300" lvl="6" indent="-228600">
              <a:spcBef>
                <a:spcPts val="1200"/>
              </a:spcBef>
              <a:spcAft>
                <a:spcPts val="0"/>
              </a:spcAft>
              <a:buSzPts val="1200"/>
              <a:buChar char="●"/>
              <a:defRPr sz="900"/>
            </a:lvl7pPr>
            <a:lvl8pPr marL="2743200" lvl="7" indent="-228600">
              <a:spcBef>
                <a:spcPts val="1200"/>
              </a:spcBef>
              <a:spcAft>
                <a:spcPts val="0"/>
              </a:spcAft>
              <a:buSzPts val="1200"/>
              <a:buChar char="○"/>
              <a:defRPr sz="900"/>
            </a:lvl8pPr>
            <a:lvl9pPr marL="3086100" lvl="8" indent="-228600">
              <a:spcBef>
                <a:spcPts val="1200"/>
              </a:spcBef>
              <a:spcAft>
                <a:spcPts val="1200"/>
              </a:spcAft>
              <a:buSzPts val="1200"/>
              <a:buChar char="■"/>
              <a:defRPr sz="900"/>
            </a:lvl9pPr>
          </a:lstStyle>
          <a:p>
            <a:endParaRPr/>
          </a:p>
        </p:txBody>
      </p:sp>
      <p:sp>
        <p:nvSpPr>
          <p:cNvPr id="31" name="Google Shape;31;p7"/>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32"/>
        <p:cNvGrpSpPr/>
        <p:nvPr/>
      </p:nvGrpSpPr>
      <p:grpSpPr>
        <a:xfrm>
          <a:off x="0" y="0"/>
          <a:ext cx="0" cy="0"/>
          <a:chOff x="0" y="0"/>
          <a:chExt cx="0" cy="0"/>
        </a:xfrm>
      </p:grpSpPr>
      <p:sp>
        <p:nvSpPr>
          <p:cNvPr id="33" name="Google Shape;33;p8"/>
          <p:cNvSpPr txBox="1">
            <a:spLocks noGrp="1"/>
          </p:cNvSpPr>
          <p:nvPr>
            <p:ph type="title"/>
          </p:nvPr>
        </p:nvSpPr>
        <p:spPr>
          <a:xfrm>
            <a:off x="367688" y="450150"/>
            <a:ext cx="4775850" cy="4090800"/>
          </a:xfrm>
          <a:prstGeom prst="rect">
            <a:avLst/>
          </a:prstGeom>
        </p:spPr>
        <p:txBody>
          <a:bodyPr spcFirstLastPara="1" wrap="square" lIns="91425" tIns="91425" rIns="91425" bIns="91425" anchor="ctr" anchorCtr="0">
            <a:noAutofit/>
          </a:bodyPr>
          <a:lstStyle>
            <a:lvl1pPr lvl="0">
              <a:spcBef>
                <a:spcPts val="0"/>
              </a:spcBef>
              <a:spcAft>
                <a:spcPts val="0"/>
              </a:spcAft>
              <a:buSzPts val="4800"/>
              <a:buNone/>
              <a:defRPr sz="3600"/>
            </a:lvl1pPr>
            <a:lvl2pPr lvl="1">
              <a:spcBef>
                <a:spcPts val="0"/>
              </a:spcBef>
              <a:spcAft>
                <a:spcPts val="0"/>
              </a:spcAft>
              <a:buSzPts val="4800"/>
              <a:buNone/>
              <a:defRPr sz="3600"/>
            </a:lvl2pPr>
            <a:lvl3pPr lvl="2">
              <a:spcBef>
                <a:spcPts val="0"/>
              </a:spcBef>
              <a:spcAft>
                <a:spcPts val="0"/>
              </a:spcAft>
              <a:buSzPts val="4800"/>
              <a:buNone/>
              <a:defRPr sz="3600"/>
            </a:lvl3pPr>
            <a:lvl4pPr lvl="3">
              <a:spcBef>
                <a:spcPts val="0"/>
              </a:spcBef>
              <a:spcAft>
                <a:spcPts val="0"/>
              </a:spcAft>
              <a:buSzPts val="4800"/>
              <a:buNone/>
              <a:defRPr sz="3600"/>
            </a:lvl4pPr>
            <a:lvl5pPr lvl="4">
              <a:spcBef>
                <a:spcPts val="0"/>
              </a:spcBef>
              <a:spcAft>
                <a:spcPts val="0"/>
              </a:spcAft>
              <a:buSzPts val="4800"/>
              <a:buNone/>
              <a:defRPr sz="3600"/>
            </a:lvl5pPr>
            <a:lvl6pPr lvl="5">
              <a:spcBef>
                <a:spcPts val="0"/>
              </a:spcBef>
              <a:spcAft>
                <a:spcPts val="0"/>
              </a:spcAft>
              <a:buSzPts val="4800"/>
              <a:buNone/>
              <a:defRPr sz="3600"/>
            </a:lvl6pPr>
            <a:lvl7pPr lvl="6">
              <a:spcBef>
                <a:spcPts val="0"/>
              </a:spcBef>
              <a:spcAft>
                <a:spcPts val="0"/>
              </a:spcAft>
              <a:buSzPts val="4800"/>
              <a:buNone/>
              <a:defRPr sz="3600"/>
            </a:lvl7pPr>
            <a:lvl8pPr lvl="7">
              <a:spcBef>
                <a:spcPts val="0"/>
              </a:spcBef>
              <a:spcAft>
                <a:spcPts val="0"/>
              </a:spcAft>
              <a:buSzPts val="4800"/>
              <a:buNone/>
              <a:defRPr sz="3600"/>
            </a:lvl8pPr>
            <a:lvl9pPr lvl="8">
              <a:spcBef>
                <a:spcPts val="0"/>
              </a:spcBef>
              <a:spcAft>
                <a:spcPts val="0"/>
              </a:spcAft>
              <a:buSzPts val="4800"/>
              <a:buNone/>
              <a:defRPr sz="3600"/>
            </a:lvl9pPr>
          </a:lstStyle>
          <a:p>
            <a:endParaRPr/>
          </a:p>
        </p:txBody>
      </p:sp>
      <p:sp>
        <p:nvSpPr>
          <p:cNvPr id="34" name="Google Shape;34;p8"/>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35"/>
        <p:cNvGrpSpPr/>
        <p:nvPr/>
      </p:nvGrpSpPr>
      <p:grpSpPr>
        <a:xfrm>
          <a:off x="0" y="0"/>
          <a:ext cx="0" cy="0"/>
          <a:chOff x="0" y="0"/>
          <a:chExt cx="0" cy="0"/>
        </a:xfrm>
      </p:grpSpPr>
      <p:sp>
        <p:nvSpPr>
          <p:cNvPr id="36" name="Google Shape;36;p9"/>
          <p:cNvSpPr/>
          <p:nvPr/>
        </p:nvSpPr>
        <p:spPr>
          <a:xfrm>
            <a:off x="3429000" y="-125"/>
            <a:ext cx="3429000" cy="5143500"/>
          </a:xfrm>
          <a:prstGeom prst="rect">
            <a:avLst/>
          </a:prstGeom>
          <a:solidFill>
            <a:schemeClr val="lt2"/>
          </a:solidFill>
          <a:ln>
            <a:noFill/>
          </a:ln>
        </p:spPr>
        <p:txBody>
          <a:bodyPr spcFirstLastPara="1" wrap="square" lIns="68569" tIns="68569" rIns="68569" bIns="68569" anchor="ctr" anchorCtr="0">
            <a:noAutofit/>
          </a:bodyPr>
          <a:lstStyle/>
          <a:p>
            <a:pPr marL="0" lvl="0" indent="0" algn="l" rtl="0">
              <a:spcBef>
                <a:spcPts val="0"/>
              </a:spcBef>
              <a:spcAft>
                <a:spcPts val="0"/>
              </a:spcAft>
              <a:buNone/>
            </a:pPr>
            <a:endParaRPr sz="1050"/>
          </a:p>
        </p:txBody>
      </p:sp>
      <p:sp>
        <p:nvSpPr>
          <p:cNvPr id="37" name="Google Shape;37;p9"/>
          <p:cNvSpPr txBox="1">
            <a:spLocks noGrp="1"/>
          </p:cNvSpPr>
          <p:nvPr>
            <p:ph type="title"/>
          </p:nvPr>
        </p:nvSpPr>
        <p:spPr>
          <a:xfrm>
            <a:off x="199125" y="1233175"/>
            <a:ext cx="3033900" cy="1482300"/>
          </a:xfrm>
          <a:prstGeom prst="rect">
            <a:avLst/>
          </a:prstGeom>
        </p:spPr>
        <p:txBody>
          <a:bodyPr spcFirstLastPara="1" wrap="square" lIns="91425" tIns="91425" rIns="91425" bIns="91425" anchor="b" anchorCtr="0">
            <a:noAutofit/>
          </a:bodyPr>
          <a:lstStyle>
            <a:lvl1pPr lvl="0" algn="ctr">
              <a:spcBef>
                <a:spcPts val="0"/>
              </a:spcBef>
              <a:spcAft>
                <a:spcPts val="0"/>
              </a:spcAft>
              <a:buSzPts val="4200"/>
              <a:buNone/>
              <a:defRPr sz="3150"/>
            </a:lvl1pPr>
            <a:lvl2pPr lvl="1" algn="ctr">
              <a:spcBef>
                <a:spcPts val="0"/>
              </a:spcBef>
              <a:spcAft>
                <a:spcPts val="0"/>
              </a:spcAft>
              <a:buSzPts val="4200"/>
              <a:buNone/>
              <a:defRPr sz="3150"/>
            </a:lvl2pPr>
            <a:lvl3pPr lvl="2" algn="ctr">
              <a:spcBef>
                <a:spcPts val="0"/>
              </a:spcBef>
              <a:spcAft>
                <a:spcPts val="0"/>
              </a:spcAft>
              <a:buSzPts val="4200"/>
              <a:buNone/>
              <a:defRPr sz="3150"/>
            </a:lvl3pPr>
            <a:lvl4pPr lvl="3" algn="ctr">
              <a:spcBef>
                <a:spcPts val="0"/>
              </a:spcBef>
              <a:spcAft>
                <a:spcPts val="0"/>
              </a:spcAft>
              <a:buSzPts val="4200"/>
              <a:buNone/>
              <a:defRPr sz="3150"/>
            </a:lvl4pPr>
            <a:lvl5pPr lvl="4" algn="ctr">
              <a:spcBef>
                <a:spcPts val="0"/>
              </a:spcBef>
              <a:spcAft>
                <a:spcPts val="0"/>
              </a:spcAft>
              <a:buSzPts val="4200"/>
              <a:buNone/>
              <a:defRPr sz="3150"/>
            </a:lvl5pPr>
            <a:lvl6pPr lvl="5" algn="ctr">
              <a:spcBef>
                <a:spcPts val="0"/>
              </a:spcBef>
              <a:spcAft>
                <a:spcPts val="0"/>
              </a:spcAft>
              <a:buSzPts val="4200"/>
              <a:buNone/>
              <a:defRPr sz="3150"/>
            </a:lvl6pPr>
            <a:lvl7pPr lvl="6" algn="ctr">
              <a:spcBef>
                <a:spcPts val="0"/>
              </a:spcBef>
              <a:spcAft>
                <a:spcPts val="0"/>
              </a:spcAft>
              <a:buSzPts val="4200"/>
              <a:buNone/>
              <a:defRPr sz="3150"/>
            </a:lvl7pPr>
            <a:lvl8pPr lvl="7" algn="ctr">
              <a:spcBef>
                <a:spcPts val="0"/>
              </a:spcBef>
              <a:spcAft>
                <a:spcPts val="0"/>
              </a:spcAft>
              <a:buSzPts val="4200"/>
              <a:buNone/>
              <a:defRPr sz="3150"/>
            </a:lvl8pPr>
            <a:lvl9pPr lvl="8" algn="ctr">
              <a:spcBef>
                <a:spcPts val="0"/>
              </a:spcBef>
              <a:spcAft>
                <a:spcPts val="0"/>
              </a:spcAft>
              <a:buSzPts val="4200"/>
              <a:buNone/>
              <a:defRPr sz="3150"/>
            </a:lvl9pPr>
          </a:lstStyle>
          <a:p>
            <a:endParaRPr/>
          </a:p>
        </p:txBody>
      </p:sp>
      <p:sp>
        <p:nvSpPr>
          <p:cNvPr id="38" name="Google Shape;38;p9"/>
          <p:cNvSpPr txBox="1">
            <a:spLocks noGrp="1"/>
          </p:cNvSpPr>
          <p:nvPr>
            <p:ph type="subTitle" idx="1"/>
          </p:nvPr>
        </p:nvSpPr>
        <p:spPr>
          <a:xfrm>
            <a:off x="199125" y="2803075"/>
            <a:ext cx="3033900" cy="1235100"/>
          </a:xfrm>
          <a:prstGeom prst="rect">
            <a:avLst/>
          </a:prstGeom>
        </p:spPr>
        <p:txBody>
          <a:bodyPr spcFirstLastPara="1" wrap="square" lIns="91425" tIns="91425" rIns="91425" bIns="91425" anchor="t" anchorCtr="0">
            <a:noAutofit/>
          </a:bodyPr>
          <a:lstStyle>
            <a:lvl1pPr lvl="0" algn="ctr">
              <a:lnSpc>
                <a:spcPct val="100000"/>
              </a:lnSpc>
              <a:spcBef>
                <a:spcPts val="0"/>
              </a:spcBef>
              <a:spcAft>
                <a:spcPts val="0"/>
              </a:spcAft>
              <a:buSzPts val="2100"/>
              <a:buNone/>
              <a:defRPr sz="1575"/>
            </a:lvl1pPr>
            <a:lvl2pPr lvl="1" algn="ctr">
              <a:lnSpc>
                <a:spcPct val="100000"/>
              </a:lnSpc>
              <a:spcBef>
                <a:spcPts val="0"/>
              </a:spcBef>
              <a:spcAft>
                <a:spcPts val="0"/>
              </a:spcAft>
              <a:buSzPts val="2100"/>
              <a:buNone/>
              <a:defRPr sz="1575"/>
            </a:lvl2pPr>
            <a:lvl3pPr lvl="2" algn="ctr">
              <a:lnSpc>
                <a:spcPct val="100000"/>
              </a:lnSpc>
              <a:spcBef>
                <a:spcPts val="0"/>
              </a:spcBef>
              <a:spcAft>
                <a:spcPts val="0"/>
              </a:spcAft>
              <a:buSzPts val="2100"/>
              <a:buNone/>
              <a:defRPr sz="1575"/>
            </a:lvl3pPr>
            <a:lvl4pPr lvl="3" algn="ctr">
              <a:lnSpc>
                <a:spcPct val="100000"/>
              </a:lnSpc>
              <a:spcBef>
                <a:spcPts val="0"/>
              </a:spcBef>
              <a:spcAft>
                <a:spcPts val="0"/>
              </a:spcAft>
              <a:buSzPts val="2100"/>
              <a:buNone/>
              <a:defRPr sz="1575"/>
            </a:lvl4pPr>
            <a:lvl5pPr lvl="4" algn="ctr">
              <a:lnSpc>
                <a:spcPct val="100000"/>
              </a:lnSpc>
              <a:spcBef>
                <a:spcPts val="0"/>
              </a:spcBef>
              <a:spcAft>
                <a:spcPts val="0"/>
              </a:spcAft>
              <a:buSzPts val="2100"/>
              <a:buNone/>
              <a:defRPr sz="1575"/>
            </a:lvl5pPr>
            <a:lvl6pPr lvl="5" algn="ctr">
              <a:lnSpc>
                <a:spcPct val="100000"/>
              </a:lnSpc>
              <a:spcBef>
                <a:spcPts val="0"/>
              </a:spcBef>
              <a:spcAft>
                <a:spcPts val="0"/>
              </a:spcAft>
              <a:buSzPts val="2100"/>
              <a:buNone/>
              <a:defRPr sz="1575"/>
            </a:lvl6pPr>
            <a:lvl7pPr lvl="6" algn="ctr">
              <a:lnSpc>
                <a:spcPct val="100000"/>
              </a:lnSpc>
              <a:spcBef>
                <a:spcPts val="0"/>
              </a:spcBef>
              <a:spcAft>
                <a:spcPts val="0"/>
              </a:spcAft>
              <a:buSzPts val="2100"/>
              <a:buNone/>
              <a:defRPr sz="1575"/>
            </a:lvl7pPr>
            <a:lvl8pPr lvl="7" algn="ctr">
              <a:lnSpc>
                <a:spcPct val="100000"/>
              </a:lnSpc>
              <a:spcBef>
                <a:spcPts val="0"/>
              </a:spcBef>
              <a:spcAft>
                <a:spcPts val="0"/>
              </a:spcAft>
              <a:buSzPts val="2100"/>
              <a:buNone/>
              <a:defRPr sz="1575"/>
            </a:lvl8pPr>
            <a:lvl9pPr lvl="8" algn="ctr">
              <a:lnSpc>
                <a:spcPct val="100000"/>
              </a:lnSpc>
              <a:spcBef>
                <a:spcPts val="0"/>
              </a:spcBef>
              <a:spcAft>
                <a:spcPts val="0"/>
              </a:spcAft>
              <a:buSzPts val="2100"/>
              <a:buNone/>
              <a:defRPr sz="1575"/>
            </a:lvl9pPr>
          </a:lstStyle>
          <a:p>
            <a:endParaRPr/>
          </a:p>
        </p:txBody>
      </p:sp>
      <p:sp>
        <p:nvSpPr>
          <p:cNvPr id="39" name="Google Shape;39;p9"/>
          <p:cNvSpPr txBox="1">
            <a:spLocks noGrp="1"/>
          </p:cNvSpPr>
          <p:nvPr>
            <p:ph type="body" idx="2"/>
          </p:nvPr>
        </p:nvSpPr>
        <p:spPr>
          <a:xfrm>
            <a:off x="3704625" y="724075"/>
            <a:ext cx="2877750" cy="3695100"/>
          </a:xfrm>
          <a:prstGeom prst="rect">
            <a:avLst/>
          </a:prstGeom>
        </p:spPr>
        <p:txBody>
          <a:bodyPr spcFirstLastPara="1" wrap="square" lIns="91425" tIns="91425" rIns="91425" bIns="91425" anchor="ctr" anchorCtr="0">
            <a:noAutofit/>
          </a:bodyPr>
          <a:lstStyle>
            <a:lvl1pPr marL="342900" lvl="0" indent="-257175">
              <a:spcBef>
                <a:spcPts val="0"/>
              </a:spcBef>
              <a:spcAft>
                <a:spcPts val="0"/>
              </a:spcAft>
              <a:buSzPts val="1800"/>
              <a:buChar char="●"/>
              <a:defRPr/>
            </a:lvl1pPr>
            <a:lvl2pPr marL="685800" lvl="1" indent="-238125">
              <a:spcBef>
                <a:spcPts val="1200"/>
              </a:spcBef>
              <a:spcAft>
                <a:spcPts val="0"/>
              </a:spcAft>
              <a:buSzPts val="1400"/>
              <a:buChar char="○"/>
              <a:defRPr/>
            </a:lvl2pPr>
            <a:lvl3pPr marL="1028700" lvl="2" indent="-238125">
              <a:spcBef>
                <a:spcPts val="1200"/>
              </a:spcBef>
              <a:spcAft>
                <a:spcPts val="0"/>
              </a:spcAft>
              <a:buSzPts val="1400"/>
              <a:buChar char="■"/>
              <a:defRPr/>
            </a:lvl3pPr>
            <a:lvl4pPr marL="1371600" lvl="3" indent="-238125">
              <a:spcBef>
                <a:spcPts val="1200"/>
              </a:spcBef>
              <a:spcAft>
                <a:spcPts val="0"/>
              </a:spcAft>
              <a:buSzPts val="1400"/>
              <a:buChar char="●"/>
              <a:defRPr/>
            </a:lvl4pPr>
            <a:lvl5pPr marL="1714500" lvl="4" indent="-238125">
              <a:spcBef>
                <a:spcPts val="1200"/>
              </a:spcBef>
              <a:spcAft>
                <a:spcPts val="0"/>
              </a:spcAft>
              <a:buSzPts val="1400"/>
              <a:buChar char="○"/>
              <a:defRPr/>
            </a:lvl5pPr>
            <a:lvl6pPr marL="2057400" lvl="5" indent="-238125">
              <a:spcBef>
                <a:spcPts val="1200"/>
              </a:spcBef>
              <a:spcAft>
                <a:spcPts val="0"/>
              </a:spcAft>
              <a:buSzPts val="1400"/>
              <a:buChar char="■"/>
              <a:defRPr/>
            </a:lvl6pPr>
            <a:lvl7pPr marL="2400300" lvl="6" indent="-238125">
              <a:spcBef>
                <a:spcPts val="1200"/>
              </a:spcBef>
              <a:spcAft>
                <a:spcPts val="0"/>
              </a:spcAft>
              <a:buSzPts val="1400"/>
              <a:buChar char="●"/>
              <a:defRPr/>
            </a:lvl7pPr>
            <a:lvl8pPr marL="2743200" lvl="7" indent="-238125">
              <a:spcBef>
                <a:spcPts val="1200"/>
              </a:spcBef>
              <a:spcAft>
                <a:spcPts val="0"/>
              </a:spcAft>
              <a:buSzPts val="1400"/>
              <a:buChar char="○"/>
              <a:defRPr/>
            </a:lvl8pPr>
            <a:lvl9pPr marL="3086100" lvl="8" indent="-238125">
              <a:spcBef>
                <a:spcPts val="1200"/>
              </a:spcBef>
              <a:spcAft>
                <a:spcPts val="1200"/>
              </a:spcAft>
              <a:buSzPts val="1400"/>
              <a:buChar char="■"/>
              <a:defRPr/>
            </a:lvl9pPr>
          </a:lstStyle>
          <a:p>
            <a:endParaRPr/>
          </a:p>
        </p:txBody>
      </p:sp>
      <p:sp>
        <p:nvSpPr>
          <p:cNvPr id="40" name="Google Shape;40;p9"/>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41"/>
        <p:cNvGrpSpPr/>
        <p:nvPr/>
      </p:nvGrpSpPr>
      <p:grpSpPr>
        <a:xfrm>
          <a:off x="0" y="0"/>
          <a:ext cx="0" cy="0"/>
          <a:chOff x="0" y="0"/>
          <a:chExt cx="0" cy="0"/>
        </a:xfrm>
      </p:grpSpPr>
      <p:sp>
        <p:nvSpPr>
          <p:cNvPr id="42" name="Google Shape;42;p10"/>
          <p:cNvSpPr txBox="1">
            <a:spLocks noGrp="1"/>
          </p:cNvSpPr>
          <p:nvPr>
            <p:ph type="body" idx="1"/>
          </p:nvPr>
        </p:nvSpPr>
        <p:spPr>
          <a:xfrm>
            <a:off x="233775" y="4230575"/>
            <a:ext cx="4499100" cy="605100"/>
          </a:xfrm>
          <a:prstGeom prst="rect">
            <a:avLst/>
          </a:prstGeom>
        </p:spPr>
        <p:txBody>
          <a:bodyPr spcFirstLastPara="1" wrap="square" lIns="91425" tIns="91425" rIns="91425" bIns="91425" anchor="ctr" anchorCtr="0">
            <a:noAutofit/>
          </a:bodyPr>
          <a:lstStyle>
            <a:lvl1pPr marL="342900" lvl="0" indent="-171450">
              <a:lnSpc>
                <a:spcPct val="100000"/>
              </a:lnSpc>
              <a:spcBef>
                <a:spcPts val="0"/>
              </a:spcBef>
              <a:spcAft>
                <a:spcPts val="0"/>
              </a:spcAft>
              <a:buSzPts val="1800"/>
              <a:buNone/>
              <a:defRPr/>
            </a:lvl1pPr>
          </a:lstStyle>
          <a:p>
            <a:endParaRPr/>
          </a:p>
        </p:txBody>
      </p:sp>
      <p:sp>
        <p:nvSpPr>
          <p:cNvPr id="43" name="Google Shape;43;p10"/>
          <p:cNvSpPr txBox="1">
            <a:spLocks noGrp="1"/>
          </p:cNvSpPr>
          <p:nvPr>
            <p:ph type="sldNum" idx="12"/>
          </p:nvPr>
        </p:nvSpPr>
        <p:spPr>
          <a:xfrm>
            <a:off x="6354344" y="4663217"/>
            <a:ext cx="411525"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fld id="{00000000-1234-1234-1234-123412341234}" type="slidenum">
              <a:rPr lang="en" smtClean="0"/>
              <a:pPr/>
              <a:t>‹#›</a:t>
            </a:fld>
            <a:endParaRPr lang="en"/>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233775" y="445025"/>
            <a:ext cx="6390450" cy="572700"/>
          </a:xfrm>
          <a:prstGeom prst="rect">
            <a:avLst/>
          </a:prstGeom>
          <a:noFill/>
          <a:ln>
            <a:noFill/>
          </a:ln>
        </p:spPr>
        <p:txBody>
          <a:bodyPr spcFirstLastPara="1" wrap="square" lIns="91425" tIns="91425" rIns="91425" bIns="91425" anchor="t" anchorCtr="0">
            <a:noAutofit/>
          </a:bodyPr>
          <a:lstStyle>
            <a:lvl1pPr lvl="0">
              <a:spcBef>
                <a:spcPts val="0"/>
              </a:spcBef>
              <a:spcAft>
                <a:spcPts val="0"/>
              </a:spcAft>
              <a:buClr>
                <a:schemeClr val="dk1"/>
              </a:buClr>
              <a:buSzPts val="2800"/>
              <a:buNone/>
              <a:defRPr sz="2800">
                <a:solidFill>
                  <a:schemeClr val="dk1"/>
                </a:solidFill>
              </a:defRPr>
            </a:lvl1pPr>
            <a:lvl2pPr lvl="1">
              <a:spcBef>
                <a:spcPts val="0"/>
              </a:spcBef>
              <a:spcAft>
                <a:spcPts val="0"/>
              </a:spcAft>
              <a:buClr>
                <a:schemeClr val="dk1"/>
              </a:buClr>
              <a:buSzPts val="2800"/>
              <a:buNone/>
              <a:defRPr sz="2800">
                <a:solidFill>
                  <a:schemeClr val="dk1"/>
                </a:solidFill>
              </a:defRPr>
            </a:lvl2pPr>
            <a:lvl3pPr lvl="2">
              <a:spcBef>
                <a:spcPts val="0"/>
              </a:spcBef>
              <a:spcAft>
                <a:spcPts val="0"/>
              </a:spcAft>
              <a:buClr>
                <a:schemeClr val="dk1"/>
              </a:buClr>
              <a:buSzPts val="2800"/>
              <a:buNone/>
              <a:defRPr sz="2800">
                <a:solidFill>
                  <a:schemeClr val="dk1"/>
                </a:solidFill>
              </a:defRPr>
            </a:lvl3pPr>
            <a:lvl4pPr lvl="3">
              <a:spcBef>
                <a:spcPts val="0"/>
              </a:spcBef>
              <a:spcAft>
                <a:spcPts val="0"/>
              </a:spcAft>
              <a:buClr>
                <a:schemeClr val="dk1"/>
              </a:buClr>
              <a:buSzPts val="2800"/>
              <a:buNone/>
              <a:defRPr sz="2800">
                <a:solidFill>
                  <a:schemeClr val="dk1"/>
                </a:solidFill>
              </a:defRPr>
            </a:lvl4pPr>
            <a:lvl5pPr lvl="4">
              <a:spcBef>
                <a:spcPts val="0"/>
              </a:spcBef>
              <a:spcAft>
                <a:spcPts val="0"/>
              </a:spcAft>
              <a:buClr>
                <a:schemeClr val="dk1"/>
              </a:buClr>
              <a:buSzPts val="2800"/>
              <a:buNone/>
              <a:defRPr sz="2800">
                <a:solidFill>
                  <a:schemeClr val="dk1"/>
                </a:solidFill>
              </a:defRPr>
            </a:lvl5pPr>
            <a:lvl6pPr lvl="5">
              <a:spcBef>
                <a:spcPts val="0"/>
              </a:spcBef>
              <a:spcAft>
                <a:spcPts val="0"/>
              </a:spcAft>
              <a:buClr>
                <a:schemeClr val="dk1"/>
              </a:buClr>
              <a:buSzPts val="2800"/>
              <a:buNone/>
              <a:defRPr sz="2800">
                <a:solidFill>
                  <a:schemeClr val="dk1"/>
                </a:solidFill>
              </a:defRPr>
            </a:lvl6pPr>
            <a:lvl7pPr lvl="6">
              <a:spcBef>
                <a:spcPts val="0"/>
              </a:spcBef>
              <a:spcAft>
                <a:spcPts val="0"/>
              </a:spcAft>
              <a:buClr>
                <a:schemeClr val="dk1"/>
              </a:buClr>
              <a:buSzPts val="2800"/>
              <a:buNone/>
              <a:defRPr sz="2800">
                <a:solidFill>
                  <a:schemeClr val="dk1"/>
                </a:solidFill>
              </a:defRPr>
            </a:lvl7pPr>
            <a:lvl8pPr lvl="7">
              <a:spcBef>
                <a:spcPts val="0"/>
              </a:spcBef>
              <a:spcAft>
                <a:spcPts val="0"/>
              </a:spcAft>
              <a:buClr>
                <a:schemeClr val="dk1"/>
              </a:buClr>
              <a:buSzPts val="2800"/>
              <a:buNone/>
              <a:defRPr sz="2800">
                <a:solidFill>
                  <a:schemeClr val="dk1"/>
                </a:solidFill>
              </a:defRPr>
            </a:lvl8pPr>
            <a:lvl9pPr lvl="8">
              <a:spcBef>
                <a:spcPts val="0"/>
              </a:spcBef>
              <a:spcAft>
                <a:spcPts val="0"/>
              </a:spcAft>
              <a:buClr>
                <a:schemeClr val="dk1"/>
              </a:buClr>
              <a:buSzPts val="2800"/>
              <a:buNone/>
              <a:defRPr sz="2800">
                <a:solidFill>
                  <a:schemeClr val="dk1"/>
                </a:solidFill>
              </a:defRPr>
            </a:lvl9pPr>
          </a:lstStyle>
          <a:p>
            <a:endParaRPr/>
          </a:p>
        </p:txBody>
      </p:sp>
      <p:sp>
        <p:nvSpPr>
          <p:cNvPr id="7" name="Google Shape;7;p1"/>
          <p:cNvSpPr txBox="1">
            <a:spLocks noGrp="1"/>
          </p:cNvSpPr>
          <p:nvPr>
            <p:ph type="body" idx="1"/>
          </p:nvPr>
        </p:nvSpPr>
        <p:spPr>
          <a:xfrm>
            <a:off x="233775" y="1152475"/>
            <a:ext cx="6390450" cy="3416400"/>
          </a:xfrm>
          <a:prstGeom prst="rect">
            <a:avLst/>
          </a:prstGeom>
          <a:noFill/>
          <a:ln>
            <a:noFill/>
          </a:ln>
        </p:spPr>
        <p:txBody>
          <a:bodyPr spcFirstLastPara="1" wrap="square" lIns="91425" tIns="91425" rIns="91425" bIns="91425" anchor="t" anchorCtr="0">
            <a:noAutofit/>
          </a:bodyPr>
          <a:lstStyle>
            <a:lvl1pPr marL="457200" lvl="0" indent="-342900">
              <a:lnSpc>
                <a:spcPct val="115000"/>
              </a:lnSpc>
              <a:spcBef>
                <a:spcPts val="0"/>
              </a:spcBef>
              <a:spcAft>
                <a:spcPts val="0"/>
              </a:spcAft>
              <a:buClr>
                <a:schemeClr val="dk2"/>
              </a:buClr>
              <a:buSzPts val="1800"/>
              <a:buChar char="●"/>
              <a:defRPr sz="1800">
                <a:solidFill>
                  <a:schemeClr val="dk2"/>
                </a:solidFill>
              </a:defRPr>
            </a:lvl1pPr>
            <a:lvl2pPr marL="914400" lvl="1" indent="-317500">
              <a:lnSpc>
                <a:spcPct val="115000"/>
              </a:lnSpc>
              <a:spcBef>
                <a:spcPts val="1600"/>
              </a:spcBef>
              <a:spcAft>
                <a:spcPts val="0"/>
              </a:spcAft>
              <a:buClr>
                <a:schemeClr val="dk2"/>
              </a:buClr>
              <a:buSzPts val="1400"/>
              <a:buChar char="○"/>
              <a:defRPr>
                <a:solidFill>
                  <a:schemeClr val="dk2"/>
                </a:solidFill>
              </a:defRPr>
            </a:lvl2pPr>
            <a:lvl3pPr marL="1371600" lvl="2" indent="-317500">
              <a:lnSpc>
                <a:spcPct val="115000"/>
              </a:lnSpc>
              <a:spcBef>
                <a:spcPts val="1600"/>
              </a:spcBef>
              <a:spcAft>
                <a:spcPts val="0"/>
              </a:spcAft>
              <a:buClr>
                <a:schemeClr val="dk2"/>
              </a:buClr>
              <a:buSzPts val="1400"/>
              <a:buChar char="■"/>
              <a:defRPr>
                <a:solidFill>
                  <a:schemeClr val="dk2"/>
                </a:solidFill>
              </a:defRPr>
            </a:lvl3pPr>
            <a:lvl4pPr marL="1828800" lvl="3" indent="-317500">
              <a:lnSpc>
                <a:spcPct val="115000"/>
              </a:lnSpc>
              <a:spcBef>
                <a:spcPts val="1600"/>
              </a:spcBef>
              <a:spcAft>
                <a:spcPts val="0"/>
              </a:spcAft>
              <a:buClr>
                <a:schemeClr val="dk2"/>
              </a:buClr>
              <a:buSzPts val="1400"/>
              <a:buChar char="●"/>
              <a:defRPr>
                <a:solidFill>
                  <a:schemeClr val="dk2"/>
                </a:solidFill>
              </a:defRPr>
            </a:lvl4pPr>
            <a:lvl5pPr marL="2286000" lvl="4" indent="-317500">
              <a:lnSpc>
                <a:spcPct val="115000"/>
              </a:lnSpc>
              <a:spcBef>
                <a:spcPts val="1600"/>
              </a:spcBef>
              <a:spcAft>
                <a:spcPts val="0"/>
              </a:spcAft>
              <a:buClr>
                <a:schemeClr val="dk2"/>
              </a:buClr>
              <a:buSzPts val="1400"/>
              <a:buChar char="○"/>
              <a:defRPr>
                <a:solidFill>
                  <a:schemeClr val="dk2"/>
                </a:solidFill>
              </a:defRPr>
            </a:lvl5pPr>
            <a:lvl6pPr marL="2743200" lvl="5" indent="-317500">
              <a:lnSpc>
                <a:spcPct val="115000"/>
              </a:lnSpc>
              <a:spcBef>
                <a:spcPts val="1600"/>
              </a:spcBef>
              <a:spcAft>
                <a:spcPts val="0"/>
              </a:spcAft>
              <a:buClr>
                <a:schemeClr val="dk2"/>
              </a:buClr>
              <a:buSzPts val="1400"/>
              <a:buChar char="■"/>
              <a:defRPr>
                <a:solidFill>
                  <a:schemeClr val="dk2"/>
                </a:solidFill>
              </a:defRPr>
            </a:lvl6pPr>
            <a:lvl7pPr marL="3200400" lvl="6" indent="-317500">
              <a:lnSpc>
                <a:spcPct val="115000"/>
              </a:lnSpc>
              <a:spcBef>
                <a:spcPts val="1600"/>
              </a:spcBef>
              <a:spcAft>
                <a:spcPts val="0"/>
              </a:spcAft>
              <a:buClr>
                <a:schemeClr val="dk2"/>
              </a:buClr>
              <a:buSzPts val="1400"/>
              <a:buChar char="●"/>
              <a:defRPr>
                <a:solidFill>
                  <a:schemeClr val="dk2"/>
                </a:solidFill>
              </a:defRPr>
            </a:lvl7pPr>
            <a:lvl8pPr marL="3657600" lvl="7" indent="-317500">
              <a:lnSpc>
                <a:spcPct val="115000"/>
              </a:lnSpc>
              <a:spcBef>
                <a:spcPts val="1600"/>
              </a:spcBef>
              <a:spcAft>
                <a:spcPts val="0"/>
              </a:spcAft>
              <a:buClr>
                <a:schemeClr val="dk2"/>
              </a:buClr>
              <a:buSzPts val="1400"/>
              <a:buChar char="○"/>
              <a:defRPr>
                <a:solidFill>
                  <a:schemeClr val="dk2"/>
                </a:solidFill>
              </a:defRPr>
            </a:lvl8pPr>
            <a:lvl9pPr marL="4114800" lvl="8" indent="-317500">
              <a:lnSpc>
                <a:spcPct val="115000"/>
              </a:lnSpc>
              <a:spcBef>
                <a:spcPts val="1600"/>
              </a:spcBef>
              <a:spcAft>
                <a:spcPts val="1600"/>
              </a:spcAft>
              <a:buClr>
                <a:schemeClr val="dk2"/>
              </a:buClr>
              <a:buSzPts val="1400"/>
              <a:buChar char="■"/>
              <a:defRPr>
                <a:solidFill>
                  <a:schemeClr val="dk2"/>
                </a:solidFill>
              </a:defRPr>
            </a:lvl9pPr>
          </a:lstStyle>
          <a:p>
            <a:endParaRPr/>
          </a:p>
        </p:txBody>
      </p:sp>
      <p:sp>
        <p:nvSpPr>
          <p:cNvPr id="8" name="Google Shape;8;p1"/>
          <p:cNvSpPr txBox="1">
            <a:spLocks noGrp="1"/>
          </p:cNvSpPr>
          <p:nvPr>
            <p:ph type="sldNum" idx="12"/>
          </p:nvPr>
        </p:nvSpPr>
        <p:spPr>
          <a:xfrm>
            <a:off x="6354344" y="4663217"/>
            <a:ext cx="411525" cy="393600"/>
          </a:xfrm>
          <a:prstGeom prst="rect">
            <a:avLst/>
          </a:prstGeom>
          <a:noFill/>
          <a:ln>
            <a:noFill/>
          </a:ln>
        </p:spPr>
        <p:txBody>
          <a:bodyPr spcFirstLastPara="1" wrap="square" lIns="91425" tIns="91425" rIns="91425" bIns="91425" anchor="ctr" anchorCtr="0">
            <a:noAutofit/>
          </a:bodyPr>
          <a:lstStyle>
            <a:lvl1pPr lvl="0" algn="r">
              <a:buNone/>
              <a:defRPr sz="750">
                <a:solidFill>
                  <a:schemeClr val="dk2"/>
                </a:solidFill>
              </a:defRPr>
            </a:lvl1pPr>
            <a:lvl2pPr lvl="1" algn="r">
              <a:buNone/>
              <a:defRPr sz="750">
                <a:solidFill>
                  <a:schemeClr val="dk2"/>
                </a:solidFill>
              </a:defRPr>
            </a:lvl2pPr>
            <a:lvl3pPr lvl="2" algn="r">
              <a:buNone/>
              <a:defRPr sz="750">
                <a:solidFill>
                  <a:schemeClr val="dk2"/>
                </a:solidFill>
              </a:defRPr>
            </a:lvl3pPr>
            <a:lvl4pPr lvl="3" algn="r">
              <a:buNone/>
              <a:defRPr sz="750">
                <a:solidFill>
                  <a:schemeClr val="dk2"/>
                </a:solidFill>
              </a:defRPr>
            </a:lvl4pPr>
            <a:lvl5pPr lvl="4" algn="r">
              <a:buNone/>
              <a:defRPr sz="750">
                <a:solidFill>
                  <a:schemeClr val="dk2"/>
                </a:solidFill>
              </a:defRPr>
            </a:lvl5pPr>
            <a:lvl6pPr lvl="5" algn="r">
              <a:buNone/>
              <a:defRPr sz="750">
                <a:solidFill>
                  <a:schemeClr val="dk2"/>
                </a:solidFill>
              </a:defRPr>
            </a:lvl6pPr>
            <a:lvl7pPr lvl="6" algn="r">
              <a:buNone/>
              <a:defRPr sz="750">
                <a:solidFill>
                  <a:schemeClr val="dk2"/>
                </a:solidFill>
              </a:defRPr>
            </a:lvl7pPr>
            <a:lvl8pPr lvl="7" algn="r">
              <a:buNone/>
              <a:defRPr sz="750">
                <a:solidFill>
                  <a:schemeClr val="dk2"/>
                </a:solidFill>
              </a:defRPr>
            </a:lvl8pPr>
            <a:lvl9pPr lvl="8" algn="r">
              <a:buNone/>
              <a:defRPr sz="750">
                <a:solidFill>
                  <a:schemeClr val="dk2"/>
                </a:solidFill>
              </a:defRPr>
            </a:lvl9pPr>
          </a:lstStyle>
          <a:p>
            <a:fld id="{00000000-1234-1234-1234-123412341234}" type="slidenum">
              <a:rPr lang="en" smtClean="0"/>
              <a:pPr/>
              <a:t>‹#›</a:t>
            </a:fld>
            <a:endParaRPr lang="en"/>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05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0.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1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3.png"/><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4.xml.rels><?xml version="1.0" encoding="UTF-8" standalone="yes"?>
<Relationships xmlns="http://schemas.openxmlformats.org/package/2006/relationships"><Relationship Id="rId8" Type="http://schemas.openxmlformats.org/officeDocument/2006/relationships/image" Target="../media/image12.png"/><Relationship Id="rId3" Type="http://schemas.openxmlformats.org/officeDocument/2006/relationships/image" Target="../media/image7.png"/><Relationship Id="rId7"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1.xml"/><Relationship Id="rId6" Type="http://schemas.openxmlformats.org/officeDocument/2006/relationships/image" Target="../media/image10.png"/><Relationship Id="rId5" Type="http://schemas.openxmlformats.org/officeDocument/2006/relationships/image" Target="../media/image9.png"/><Relationship Id="rId10" Type="http://schemas.openxmlformats.org/officeDocument/2006/relationships/image" Target="../media/image14.png"/><Relationship Id="rId4" Type="http://schemas.openxmlformats.org/officeDocument/2006/relationships/image" Target="../media/image8.png"/><Relationship Id="rId9" Type="http://schemas.openxmlformats.org/officeDocument/2006/relationships/image" Target="../media/image13.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6.xml"/><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8.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53"/>
        <p:cNvGrpSpPr/>
        <p:nvPr/>
      </p:nvGrpSpPr>
      <p:grpSpPr>
        <a:xfrm>
          <a:off x="0" y="0"/>
          <a:ext cx="0" cy="0"/>
          <a:chOff x="0" y="0"/>
          <a:chExt cx="0" cy="0"/>
        </a:xfrm>
      </p:grpSpPr>
      <p:sp>
        <p:nvSpPr>
          <p:cNvPr id="54" name="Google Shape;54;p13"/>
          <p:cNvSpPr txBox="1">
            <a:spLocks noGrp="1"/>
          </p:cNvSpPr>
          <p:nvPr>
            <p:ph type="ctrTitle"/>
          </p:nvPr>
        </p:nvSpPr>
        <p:spPr>
          <a:xfrm>
            <a:off x="233781" y="1201369"/>
            <a:ext cx="6390450" cy="1539450"/>
          </a:xfrm>
          <a:prstGeom prst="rect">
            <a:avLst/>
          </a:prstGeom>
        </p:spPr>
        <p:txBody>
          <a:bodyPr spcFirstLastPara="1" wrap="square" lIns="68569" tIns="68569" rIns="68569" bIns="68569" anchor="b" anchorCtr="0">
            <a:noAutofit/>
          </a:bodyPr>
          <a:lstStyle/>
          <a:p>
            <a:r>
              <a:rPr lang="en" sz="2250"/>
              <a:t>Predicting Reaction Mechanisms using Transfer Learning with Variational Auto Encoder</a:t>
            </a:r>
            <a:endParaRPr sz="2250"/>
          </a:p>
        </p:txBody>
      </p:sp>
      <p:sp>
        <p:nvSpPr>
          <p:cNvPr id="2" name="TextBox 1">
            <a:extLst>
              <a:ext uri="{FF2B5EF4-FFF2-40B4-BE49-F238E27FC236}">
                <a16:creationId xmlns:a16="http://schemas.microsoft.com/office/drawing/2014/main" id="{A0BAA743-BC9A-3947-A400-9AFF86E8408B}"/>
              </a:ext>
            </a:extLst>
          </p:cNvPr>
          <p:cNvSpPr txBox="1"/>
          <p:nvPr/>
        </p:nvSpPr>
        <p:spPr>
          <a:xfrm>
            <a:off x="1207008" y="2912936"/>
            <a:ext cx="4505706" cy="253916"/>
          </a:xfrm>
          <a:prstGeom prst="rect">
            <a:avLst/>
          </a:prstGeom>
          <a:noFill/>
        </p:spPr>
        <p:txBody>
          <a:bodyPr wrap="square" rtlCol="0">
            <a:spAutoFit/>
          </a:bodyPr>
          <a:lstStyle/>
          <a:p>
            <a:pPr algn="ctr"/>
            <a:r>
              <a:rPr lang="en-US" sz="1050" b="1" dirty="0">
                <a:solidFill>
                  <a:srgbClr val="7030A0"/>
                </a:solidFill>
              </a:rPr>
              <a:t>Leon Zhang &amp; Chowdhury Ashraf</a:t>
            </a: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92"/>
        <p:cNvGrpSpPr/>
        <p:nvPr/>
      </p:nvGrpSpPr>
      <p:grpSpPr>
        <a:xfrm>
          <a:off x="0" y="0"/>
          <a:ext cx="0" cy="0"/>
          <a:chOff x="0" y="0"/>
          <a:chExt cx="0" cy="0"/>
        </a:xfrm>
      </p:grpSpPr>
      <p:sp>
        <p:nvSpPr>
          <p:cNvPr id="193" name="Google Shape;193;p22"/>
          <p:cNvSpPr txBox="1">
            <a:spLocks noGrp="1"/>
          </p:cNvSpPr>
          <p:nvPr>
            <p:ph type="title"/>
          </p:nvPr>
        </p:nvSpPr>
        <p:spPr>
          <a:xfrm>
            <a:off x="233775" y="511809"/>
            <a:ext cx="6390450" cy="429525"/>
          </a:xfrm>
          <a:prstGeom prst="rect">
            <a:avLst/>
          </a:prstGeom>
        </p:spPr>
        <p:txBody>
          <a:bodyPr spcFirstLastPara="1" wrap="square" lIns="68569" tIns="68569" rIns="68569" bIns="68569" anchor="t" anchorCtr="0">
            <a:noAutofit/>
          </a:bodyPr>
          <a:lstStyle/>
          <a:p>
            <a:r>
              <a:rPr lang="en" dirty="0"/>
              <a:t>Brute Force </a:t>
            </a:r>
            <a:r>
              <a:rPr lang="en" dirty="0" err="1"/>
              <a:t>Algo</a:t>
            </a:r>
            <a:endParaRPr dirty="0"/>
          </a:p>
        </p:txBody>
      </p:sp>
      <p:sp>
        <p:nvSpPr>
          <p:cNvPr id="194" name="Google Shape;194;p22"/>
          <p:cNvSpPr txBox="1">
            <a:spLocks noGrp="1"/>
          </p:cNvSpPr>
          <p:nvPr>
            <p:ph type="body" idx="1"/>
          </p:nvPr>
        </p:nvSpPr>
        <p:spPr>
          <a:xfrm>
            <a:off x="233775" y="1262996"/>
            <a:ext cx="6390450" cy="2562300"/>
          </a:xfrm>
          <a:prstGeom prst="rect">
            <a:avLst/>
          </a:prstGeom>
        </p:spPr>
        <p:txBody>
          <a:bodyPr spcFirstLastPara="1" wrap="square" lIns="68569" tIns="68569" rIns="68569" bIns="68569" anchor="t" anchorCtr="0">
            <a:noAutofit/>
          </a:bodyPr>
          <a:lstStyle/>
          <a:p>
            <a:pPr indent="-252413">
              <a:buSzPts val="1700"/>
              <a:buAutoNum type="arabicParenR"/>
            </a:pPr>
            <a:r>
              <a:rPr lang="en" sz="1275" dirty="0"/>
              <a:t>Finds all size 1 combinations (isomer) of parent molecule</a:t>
            </a:r>
            <a:endParaRPr sz="1275" dirty="0"/>
          </a:p>
          <a:p>
            <a:pPr indent="-252413">
              <a:buSzPts val="1700"/>
              <a:buAutoNum type="arabicParenR"/>
            </a:pPr>
            <a:r>
              <a:rPr lang="en" sz="1275" dirty="0"/>
              <a:t>Finds all size 2 combinations of parent molecule</a:t>
            </a:r>
            <a:endParaRPr sz="1275" dirty="0"/>
          </a:p>
          <a:p>
            <a:pPr indent="-252413">
              <a:buSzPts val="1700"/>
              <a:buAutoNum type="arabicParenR"/>
            </a:pPr>
            <a:r>
              <a:rPr lang="en" sz="1275" dirty="0"/>
              <a:t>Finds all size 3 combinations of parent molecule</a:t>
            </a:r>
            <a:endParaRPr sz="1275" dirty="0"/>
          </a:p>
          <a:p>
            <a:pPr indent="-252413">
              <a:buSzPts val="1700"/>
              <a:buAutoNum type="arabicParenR"/>
            </a:pPr>
            <a:r>
              <a:rPr lang="en" sz="1275" dirty="0"/>
              <a:t>...</a:t>
            </a:r>
            <a:endParaRPr sz="1275" dirty="0"/>
          </a:p>
          <a:p>
            <a:pPr indent="-252413">
              <a:buSzPts val="1700"/>
              <a:buAutoNum type="arabicParenR"/>
            </a:pPr>
            <a:r>
              <a:rPr lang="en" sz="1275" dirty="0"/>
              <a:t>Finds all size N (total number of atoms in parent molecule) combinations of parent molecule</a:t>
            </a:r>
            <a:endParaRPr sz="1275" dirty="0"/>
          </a:p>
          <a:p>
            <a:pPr marL="0" indent="0">
              <a:spcBef>
                <a:spcPts val="1200"/>
              </a:spcBef>
              <a:buNone/>
            </a:pPr>
            <a:endParaRPr dirty="0"/>
          </a:p>
          <a:p>
            <a:pPr>
              <a:spcBef>
                <a:spcPts val="1200"/>
              </a:spcBef>
              <a:buChar char="-"/>
            </a:pPr>
            <a:r>
              <a:rPr lang="en" dirty="0"/>
              <a:t>NP Issue: Runs in O(N^N)</a:t>
            </a:r>
            <a:endParaRPr dirty="0"/>
          </a:p>
        </p:txBody>
      </p:sp>
      <p:pic>
        <p:nvPicPr>
          <p:cNvPr id="195" name="Google Shape;195;p22"/>
          <p:cNvPicPr preferRelativeResize="0"/>
          <p:nvPr/>
        </p:nvPicPr>
        <p:blipFill>
          <a:blip r:embed="rId3">
            <a:alphaModFix/>
          </a:blip>
          <a:stretch>
            <a:fillRect/>
          </a:stretch>
        </p:blipFill>
        <p:spPr>
          <a:xfrm>
            <a:off x="3660344" y="2757712"/>
            <a:ext cx="2580376" cy="1669181"/>
          </a:xfrm>
          <a:prstGeom prst="rect">
            <a:avLst/>
          </a:prstGeom>
          <a:noFill/>
          <a:ln>
            <a:noFill/>
          </a:ln>
        </p:spPr>
      </p:pic>
      <p:sp>
        <p:nvSpPr>
          <p:cNvPr id="196" name="Google Shape;196;p22"/>
          <p:cNvSpPr txBox="1"/>
          <p:nvPr/>
        </p:nvSpPr>
        <p:spPr>
          <a:xfrm>
            <a:off x="4856671" y="1311220"/>
            <a:ext cx="1544175" cy="371925"/>
          </a:xfrm>
          <a:prstGeom prst="rect">
            <a:avLst/>
          </a:prstGeom>
          <a:noFill/>
          <a:ln>
            <a:noFill/>
          </a:ln>
        </p:spPr>
        <p:txBody>
          <a:bodyPr spcFirstLastPara="1" wrap="square" lIns="68569" tIns="68569" rIns="68569" bIns="68569" anchor="t" anchorCtr="0">
            <a:noAutofit/>
          </a:bodyPr>
          <a:lstStyle/>
          <a:p>
            <a:r>
              <a:rPr lang="en" sz="1050" dirty="0"/>
              <a:t>NC1 with replacement</a:t>
            </a:r>
            <a:endParaRPr sz="1050" dirty="0"/>
          </a:p>
        </p:txBody>
      </p:sp>
      <p:sp>
        <p:nvSpPr>
          <p:cNvPr id="197" name="Google Shape;197;p22"/>
          <p:cNvSpPr txBox="1"/>
          <p:nvPr/>
        </p:nvSpPr>
        <p:spPr>
          <a:xfrm>
            <a:off x="4314883" y="1544052"/>
            <a:ext cx="1544175" cy="371925"/>
          </a:xfrm>
          <a:prstGeom prst="rect">
            <a:avLst/>
          </a:prstGeom>
          <a:noFill/>
          <a:ln>
            <a:noFill/>
          </a:ln>
        </p:spPr>
        <p:txBody>
          <a:bodyPr spcFirstLastPara="1" wrap="square" lIns="68569" tIns="68569" rIns="68569" bIns="68569" anchor="t" anchorCtr="0">
            <a:noAutofit/>
          </a:bodyPr>
          <a:lstStyle/>
          <a:p>
            <a:r>
              <a:rPr lang="en" sz="1050"/>
              <a:t>NC2 with replacement</a:t>
            </a:r>
            <a:endParaRPr sz="1050"/>
          </a:p>
        </p:txBody>
      </p:sp>
      <p:sp>
        <p:nvSpPr>
          <p:cNvPr id="198" name="Google Shape;198;p22"/>
          <p:cNvSpPr txBox="1"/>
          <p:nvPr/>
        </p:nvSpPr>
        <p:spPr>
          <a:xfrm>
            <a:off x="4265269" y="1759307"/>
            <a:ext cx="1544175" cy="371925"/>
          </a:xfrm>
          <a:prstGeom prst="rect">
            <a:avLst/>
          </a:prstGeom>
          <a:noFill/>
          <a:ln>
            <a:noFill/>
          </a:ln>
        </p:spPr>
        <p:txBody>
          <a:bodyPr spcFirstLastPara="1" wrap="square" lIns="68569" tIns="68569" rIns="68569" bIns="68569" anchor="t" anchorCtr="0">
            <a:noAutofit/>
          </a:bodyPr>
          <a:lstStyle/>
          <a:p>
            <a:r>
              <a:rPr lang="en" sz="1050" dirty="0"/>
              <a:t>NC3 with replacement</a:t>
            </a:r>
            <a:endParaRPr sz="1050" dirty="0"/>
          </a:p>
        </p:txBody>
      </p:sp>
      <p:sp>
        <p:nvSpPr>
          <p:cNvPr id="199" name="Google Shape;199;p22"/>
          <p:cNvSpPr txBox="1"/>
          <p:nvPr/>
        </p:nvSpPr>
        <p:spPr>
          <a:xfrm>
            <a:off x="1434957" y="2385787"/>
            <a:ext cx="1544175" cy="371925"/>
          </a:xfrm>
          <a:prstGeom prst="rect">
            <a:avLst/>
          </a:prstGeom>
          <a:noFill/>
          <a:ln>
            <a:noFill/>
          </a:ln>
        </p:spPr>
        <p:txBody>
          <a:bodyPr spcFirstLastPara="1" wrap="square" lIns="68569" tIns="68569" rIns="68569" bIns="68569" anchor="t" anchorCtr="0">
            <a:noAutofit/>
          </a:bodyPr>
          <a:lstStyle/>
          <a:p>
            <a:r>
              <a:rPr lang="en" sz="1050"/>
              <a:t>NCN with replacement</a:t>
            </a:r>
            <a:endParaRPr sz="1050"/>
          </a:p>
        </p:txBody>
      </p:sp>
      <p:pic>
        <p:nvPicPr>
          <p:cNvPr id="200" name="Google Shape;200;p22"/>
          <p:cNvPicPr preferRelativeResize="0"/>
          <p:nvPr/>
        </p:nvPicPr>
        <p:blipFill>
          <a:blip r:embed="rId4">
            <a:alphaModFix/>
          </a:blip>
          <a:stretch>
            <a:fillRect/>
          </a:stretch>
        </p:blipFill>
        <p:spPr>
          <a:xfrm>
            <a:off x="3078966" y="467914"/>
            <a:ext cx="2372606" cy="679720"/>
          </a:xfrm>
          <a:prstGeom prst="rect">
            <a:avLst/>
          </a:prstGeom>
          <a:noFill/>
          <a:ln>
            <a:noFill/>
          </a:ln>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04"/>
        <p:cNvGrpSpPr/>
        <p:nvPr/>
      </p:nvGrpSpPr>
      <p:grpSpPr>
        <a:xfrm>
          <a:off x="0" y="0"/>
          <a:ext cx="0" cy="0"/>
          <a:chOff x="0" y="0"/>
          <a:chExt cx="0" cy="0"/>
        </a:xfrm>
      </p:grpSpPr>
      <p:sp>
        <p:nvSpPr>
          <p:cNvPr id="205" name="Google Shape;205;p23"/>
          <p:cNvSpPr txBox="1">
            <a:spLocks noGrp="1"/>
          </p:cNvSpPr>
          <p:nvPr>
            <p:ph type="title"/>
          </p:nvPr>
        </p:nvSpPr>
        <p:spPr>
          <a:xfrm>
            <a:off x="233775" y="454155"/>
            <a:ext cx="6390450" cy="429525"/>
          </a:xfrm>
          <a:prstGeom prst="rect">
            <a:avLst/>
          </a:prstGeom>
        </p:spPr>
        <p:txBody>
          <a:bodyPr spcFirstLastPara="1" wrap="square" lIns="68569" tIns="68569" rIns="68569" bIns="68569" anchor="t" anchorCtr="0">
            <a:noAutofit/>
          </a:bodyPr>
          <a:lstStyle/>
          <a:p>
            <a:r>
              <a:rPr lang="en" dirty="0"/>
              <a:t>Cheating </a:t>
            </a:r>
            <a:r>
              <a:rPr lang="en" dirty="0" err="1"/>
              <a:t>Algo</a:t>
            </a:r>
            <a:endParaRPr dirty="0"/>
          </a:p>
        </p:txBody>
      </p:sp>
      <p:sp>
        <p:nvSpPr>
          <p:cNvPr id="206" name="Google Shape;206;p23"/>
          <p:cNvSpPr txBox="1">
            <a:spLocks noGrp="1"/>
          </p:cNvSpPr>
          <p:nvPr>
            <p:ph type="body" idx="1"/>
          </p:nvPr>
        </p:nvSpPr>
        <p:spPr>
          <a:xfrm>
            <a:off x="194765" y="1211696"/>
            <a:ext cx="6390450" cy="2562300"/>
          </a:xfrm>
          <a:prstGeom prst="rect">
            <a:avLst/>
          </a:prstGeom>
        </p:spPr>
        <p:txBody>
          <a:bodyPr spcFirstLastPara="1" wrap="square" lIns="68569" tIns="68569" rIns="68569" bIns="68569" anchor="t" anchorCtr="0">
            <a:noAutofit/>
          </a:bodyPr>
          <a:lstStyle/>
          <a:p>
            <a:pPr>
              <a:buChar char="-"/>
            </a:pPr>
            <a:r>
              <a:rPr lang="en" dirty="0"/>
              <a:t>Find all size 2 combinations of parent molecule</a:t>
            </a:r>
          </a:p>
          <a:p>
            <a:pPr>
              <a:buChar char="-"/>
            </a:pPr>
            <a:endParaRPr dirty="0"/>
          </a:p>
          <a:p>
            <a:pPr>
              <a:buChar char="-"/>
            </a:pPr>
            <a:r>
              <a:rPr lang="en" dirty="0"/>
              <a:t>For each child from previous generated combinations:</a:t>
            </a:r>
            <a:endParaRPr dirty="0"/>
          </a:p>
          <a:p>
            <a:pPr lvl="1">
              <a:spcBef>
                <a:spcPts val="0"/>
              </a:spcBef>
              <a:buChar char="-"/>
            </a:pPr>
            <a:r>
              <a:rPr lang="en" dirty="0"/>
              <a:t>Find all size 2 combinations of child</a:t>
            </a:r>
            <a:endParaRPr dirty="0"/>
          </a:p>
          <a:p>
            <a:pPr lvl="1">
              <a:spcBef>
                <a:spcPts val="0"/>
              </a:spcBef>
              <a:buChar char="-"/>
            </a:pPr>
            <a:r>
              <a:rPr lang="en" dirty="0"/>
              <a:t>For each child (now the parent):</a:t>
            </a:r>
            <a:endParaRPr dirty="0"/>
          </a:p>
          <a:p>
            <a:pPr lvl="2">
              <a:spcBef>
                <a:spcPts val="0"/>
              </a:spcBef>
              <a:buChar char="-"/>
            </a:pPr>
            <a:r>
              <a:rPr lang="en" dirty="0"/>
              <a:t>Find all size 2 combinations of child’s child</a:t>
            </a:r>
            <a:endParaRPr dirty="0"/>
          </a:p>
          <a:p>
            <a:pPr lvl="2">
              <a:spcBef>
                <a:spcPts val="0"/>
              </a:spcBef>
              <a:buChar char="-"/>
            </a:pPr>
            <a:r>
              <a:rPr lang="en" dirty="0"/>
              <a:t>For each ...:</a:t>
            </a:r>
            <a:endParaRPr dirty="0"/>
          </a:p>
          <a:p>
            <a:pPr lvl="3">
              <a:spcBef>
                <a:spcPts val="0"/>
              </a:spcBef>
              <a:buChar char="-"/>
            </a:pPr>
            <a:r>
              <a:rPr lang="en" dirty="0"/>
              <a:t>…</a:t>
            </a:r>
            <a:endParaRPr dirty="0"/>
          </a:p>
          <a:p>
            <a:pPr marL="0" indent="0">
              <a:spcBef>
                <a:spcPts val="1200"/>
              </a:spcBef>
              <a:buNone/>
            </a:pPr>
            <a:endParaRPr dirty="0"/>
          </a:p>
          <a:p>
            <a:pPr marL="0" indent="0">
              <a:spcBef>
                <a:spcPts val="1200"/>
              </a:spcBef>
              <a:buNone/>
            </a:pPr>
            <a:endParaRPr dirty="0"/>
          </a:p>
          <a:p>
            <a:pPr>
              <a:spcBef>
                <a:spcPts val="1200"/>
              </a:spcBef>
              <a:buChar char="-"/>
            </a:pPr>
            <a:r>
              <a:rPr lang="en" dirty="0"/>
              <a:t>Issue: What if the molecule doesn’t have size 2 combination but have size 3?</a:t>
            </a:r>
            <a:endParaRPr dirty="0"/>
          </a:p>
        </p:txBody>
      </p:sp>
      <p:sp>
        <p:nvSpPr>
          <p:cNvPr id="208" name="Google Shape;208;p23"/>
          <p:cNvSpPr txBox="1"/>
          <p:nvPr/>
        </p:nvSpPr>
        <p:spPr>
          <a:xfrm>
            <a:off x="3808675" y="1540984"/>
            <a:ext cx="1863900" cy="436500"/>
          </a:xfrm>
          <a:prstGeom prst="rect">
            <a:avLst/>
          </a:prstGeom>
          <a:noFill/>
          <a:ln>
            <a:noFill/>
          </a:ln>
        </p:spPr>
        <p:txBody>
          <a:bodyPr spcFirstLastPara="1" wrap="square" lIns="68569" tIns="68569" rIns="68569" bIns="68569" anchor="t" anchorCtr="0">
            <a:noAutofit/>
          </a:bodyPr>
          <a:lstStyle/>
          <a:p>
            <a:r>
              <a:rPr lang="en" sz="1050" dirty="0"/>
              <a:t>Recurse until there’s no more to break down</a:t>
            </a:r>
            <a:endParaRPr sz="1050" dirty="0"/>
          </a:p>
        </p:txBody>
      </p:sp>
      <p:grpSp>
        <p:nvGrpSpPr>
          <p:cNvPr id="2" name="Group 1">
            <a:extLst>
              <a:ext uri="{FF2B5EF4-FFF2-40B4-BE49-F238E27FC236}">
                <a16:creationId xmlns:a16="http://schemas.microsoft.com/office/drawing/2014/main" id="{39E105D9-0901-3A4A-944E-BE49261C30E2}"/>
              </a:ext>
            </a:extLst>
          </p:cNvPr>
          <p:cNvGrpSpPr/>
          <p:nvPr/>
        </p:nvGrpSpPr>
        <p:grpSpPr>
          <a:xfrm>
            <a:off x="3808675" y="1765189"/>
            <a:ext cx="2312104" cy="1210081"/>
            <a:chOff x="3984187" y="1693008"/>
            <a:chExt cx="1850963" cy="1408800"/>
          </a:xfrm>
        </p:grpSpPr>
        <p:sp>
          <p:nvSpPr>
            <p:cNvPr id="207" name="Google Shape;207;p23"/>
            <p:cNvSpPr/>
            <p:nvPr/>
          </p:nvSpPr>
          <p:spPr>
            <a:xfrm>
              <a:off x="5213442" y="1693008"/>
              <a:ext cx="233794" cy="155869"/>
            </a:xfrm>
            <a:custGeom>
              <a:avLst/>
              <a:gdLst/>
              <a:ahLst/>
              <a:cxnLst/>
              <a:rect l="l" t="t" r="r" b="b"/>
              <a:pathLst>
                <a:path w="12469" h="8313" extrusionOk="0">
                  <a:moveTo>
                    <a:pt x="5541" y="0"/>
                  </a:moveTo>
                  <a:cubicBezTo>
                    <a:pt x="3770" y="2481"/>
                    <a:pt x="0" y="4226"/>
                    <a:pt x="0" y="7274"/>
                  </a:cubicBezTo>
                  <a:cubicBezTo>
                    <a:pt x="0" y="8313"/>
                    <a:pt x="2078" y="7274"/>
                    <a:pt x="3117" y="7274"/>
                  </a:cubicBezTo>
                  <a:cubicBezTo>
                    <a:pt x="6254" y="7274"/>
                    <a:pt x="9663" y="6912"/>
                    <a:pt x="12469" y="8313"/>
                  </a:cubicBezTo>
                </a:path>
              </a:pathLst>
            </a:custGeom>
            <a:noFill/>
            <a:ln w="9525" cap="flat" cmpd="sng">
              <a:solidFill>
                <a:schemeClr val="dk2"/>
              </a:solidFill>
              <a:prstDash val="solid"/>
              <a:round/>
              <a:headEnd type="none" w="med" len="med"/>
              <a:tailEnd type="none" w="med" len="med"/>
            </a:ln>
          </p:spPr>
        </p:sp>
        <p:sp>
          <p:nvSpPr>
            <p:cNvPr id="209" name="Google Shape;209;p23"/>
            <p:cNvSpPr/>
            <p:nvPr/>
          </p:nvSpPr>
          <p:spPr>
            <a:xfrm>
              <a:off x="3984187" y="1693008"/>
              <a:ext cx="1850963" cy="1408800"/>
            </a:xfrm>
            <a:custGeom>
              <a:avLst/>
              <a:gdLst/>
              <a:ahLst/>
              <a:cxnLst/>
              <a:rect l="l" t="t" r="r" b="b"/>
              <a:pathLst>
                <a:path w="98718" h="75136" extrusionOk="0">
                  <a:moveTo>
                    <a:pt x="0" y="65328"/>
                  </a:moveTo>
                  <a:cubicBezTo>
                    <a:pt x="16302" y="71151"/>
                    <a:pt x="34561" y="78194"/>
                    <a:pt x="51262" y="73640"/>
                  </a:cubicBezTo>
                  <a:cubicBezTo>
                    <a:pt x="59327" y="71441"/>
                    <a:pt x="65968" y="65482"/>
                    <a:pt x="72390" y="60132"/>
                  </a:cubicBezTo>
                  <a:cubicBezTo>
                    <a:pt x="81245" y="52755"/>
                    <a:pt x="90443" y="44810"/>
                    <a:pt x="95597" y="34501"/>
                  </a:cubicBezTo>
                  <a:cubicBezTo>
                    <a:pt x="100159" y="25376"/>
                    <a:pt x="100040" y="11235"/>
                    <a:pt x="92826" y="4021"/>
                  </a:cubicBezTo>
                  <a:cubicBezTo>
                    <a:pt x="88743" y="-62"/>
                    <a:pt x="81516" y="-573"/>
                    <a:pt x="75854" y="558"/>
                  </a:cubicBezTo>
                  <a:cubicBezTo>
                    <a:pt x="72910" y="1146"/>
                    <a:pt x="70543" y="4021"/>
                    <a:pt x="67541" y="4021"/>
                  </a:cubicBezTo>
                </a:path>
              </a:pathLst>
            </a:custGeom>
            <a:noFill/>
            <a:ln w="9525" cap="flat" cmpd="sng">
              <a:solidFill>
                <a:schemeClr val="dk2"/>
              </a:solidFill>
              <a:prstDash val="solid"/>
              <a:round/>
              <a:headEnd type="none" w="med" len="med"/>
              <a:tailEnd type="none" w="med" len="med"/>
            </a:ln>
          </p:spPr>
        </p:sp>
      </p:grpSp>
      <p:pic>
        <p:nvPicPr>
          <p:cNvPr id="210" name="Google Shape;210;p23"/>
          <p:cNvPicPr preferRelativeResize="0"/>
          <p:nvPr/>
        </p:nvPicPr>
        <p:blipFill>
          <a:blip r:embed="rId3">
            <a:alphaModFix/>
          </a:blip>
          <a:stretch>
            <a:fillRect/>
          </a:stretch>
        </p:blipFill>
        <p:spPr>
          <a:xfrm>
            <a:off x="3102816" y="3139279"/>
            <a:ext cx="1167000" cy="887681"/>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214"/>
        <p:cNvGrpSpPr/>
        <p:nvPr/>
      </p:nvGrpSpPr>
      <p:grpSpPr>
        <a:xfrm>
          <a:off x="0" y="0"/>
          <a:ext cx="0" cy="0"/>
          <a:chOff x="0" y="0"/>
          <a:chExt cx="0" cy="0"/>
        </a:xfrm>
      </p:grpSpPr>
      <p:sp>
        <p:nvSpPr>
          <p:cNvPr id="215" name="Google Shape;215;p24"/>
          <p:cNvSpPr txBox="1">
            <a:spLocks noGrp="1"/>
          </p:cNvSpPr>
          <p:nvPr>
            <p:ph type="title"/>
          </p:nvPr>
        </p:nvSpPr>
        <p:spPr>
          <a:xfrm>
            <a:off x="128846" y="102062"/>
            <a:ext cx="6390450" cy="429525"/>
          </a:xfrm>
          <a:prstGeom prst="rect">
            <a:avLst/>
          </a:prstGeom>
        </p:spPr>
        <p:txBody>
          <a:bodyPr spcFirstLastPara="1" wrap="square" lIns="68569" tIns="68569" rIns="68569" bIns="68569" anchor="t" anchorCtr="0">
            <a:noAutofit/>
          </a:bodyPr>
          <a:lstStyle/>
          <a:p>
            <a:r>
              <a:rPr lang="en" dirty="0"/>
              <a:t>Time Complexity Analysis</a:t>
            </a:r>
            <a:endParaRPr dirty="0"/>
          </a:p>
        </p:txBody>
      </p:sp>
      <p:pic>
        <p:nvPicPr>
          <p:cNvPr id="216" name="Google Shape;216;p24"/>
          <p:cNvPicPr preferRelativeResize="0"/>
          <p:nvPr/>
        </p:nvPicPr>
        <p:blipFill>
          <a:blip r:embed="rId3">
            <a:alphaModFix/>
          </a:blip>
          <a:stretch>
            <a:fillRect/>
          </a:stretch>
        </p:blipFill>
        <p:spPr>
          <a:xfrm>
            <a:off x="3711807" y="731494"/>
            <a:ext cx="2807489" cy="3743327"/>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220"/>
        <p:cNvGrpSpPr/>
        <p:nvPr/>
      </p:nvGrpSpPr>
      <p:grpSpPr>
        <a:xfrm>
          <a:off x="0" y="0"/>
          <a:ext cx="0" cy="0"/>
          <a:chOff x="0" y="0"/>
          <a:chExt cx="0" cy="0"/>
        </a:xfrm>
      </p:grpSpPr>
      <p:pic>
        <p:nvPicPr>
          <p:cNvPr id="221" name="Google Shape;221;p25"/>
          <p:cNvPicPr preferRelativeResize="0"/>
          <p:nvPr/>
        </p:nvPicPr>
        <p:blipFill>
          <a:blip r:embed="rId3">
            <a:alphaModFix/>
          </a:blip>
          <a:stretch>
            <a:fillRect/>
          </a:stretch>
        </p:blipFill>
        <p:spPr>
          <a:xfrm>
            <a:off x="346885" y="1433888"/>
            <a:ext cx="6164231" cy="2896874"/>
          </a:xfrm>
          <a:prstGeom prst="rect">
            <a:avLst/>
          </a:prstGeom>
          <a:noFill/>
          <a:ln>
            <a:noFill/>
          </a:ln>
        </p:spPr>
      </p:pic>
      <p:sp>
        <p:nvSpPr>
          <p:cNvPr id="222" name="Google Shape;222;p25"/>
          <p:cNvSpPr txBox="1">
            <a:spLocks noGrp="1"/>
          </p:cNvSpPr>
          <p:nvPr>
            <p:ph type="title"/>
          </p:nvPr>
        </p:nvSpPr>
        <p:spPr>
          <a:xfrm>
            <a:off x="233775" y="272814"/>
            <a:ext cx="6390450" cy="429525"/>
          </a:xfrm>
          <a:prstGeom prst="rect">
            <a:avLst/>
          </a:prstGeom>
        </p:spPr>
        <p:txBody>
          <a:bodyPr spcFirstLastPara="1" wrap="square" lIns="68569" tIns="68569" rIns="68569" bIns="68569" anchor="t" anchorCtr="0">
            <a:noAutofit/>
          </a:bodyPr>
          <a:lstStyle/>
          <a:p>
            <a:r>
              <a:rPr lang="en" dirty="0"/>
              <a:t>Time complexity Plot</a:t>
            </a:r>
            <a:endParaRPr dirty="0"/>
          </a:p>
        </p:txBody>
      </p:sp>
      <p:sp>
        <p:nvSpPr>
          <p:cNvPr id="223" name="Google Shape;223;p25"/>
          <p:cNvSpPr txBox="1"/>
          <p:nvPr/>
        </p:nvSpPr>
        <p:spPr>
          <a:xfrm>
            <a:off x="2876981" y="2733188"/>
            <a:ext cx="1604025" cy="436500"/>
          </a:xfrm>
          <a:prstGeom prst="rect">
            <a:avLst/>
          </a:prstGeom>
          <a:noFill/>
          <a:ln>
            <a:noFill/>
          </a:ln>
        </p:spPr>
        <p:txBody>
          <a:bodyPr spcFirstLastPara="1" wrap="square" lIns="68569" tIns="68569" rIns="68569" bIns="68569" anchor="t" anchorCtr="0">
            <a:noAutofit/>
          </a:bodyPr>
          <a:lstStyle/>
          <a:p>
            <a:r>
              <a:rPr lang="en" sz="1050">
                <a:solidFill>
                  <a:srgbClr val="38761D"/>
                </a:solidFill>
              </a:rPr>
              <a:t>O(N): Linear complexity</a:t>
            </a:r>
            <a:endParaRPr sz="1050">
              <a:solidFill>
                <a:srgbClr val="38761D"/>
              </a:solidFill>
            </a:endParaRPr>
          </a:p>
        </p:txBody>
      </p:sp>
      <p:sp>
        <p:nvSpPr>
          <p:cNvPr id="224" name="Google Shape;224;p25"/>
          <p:cNvSpPr txBox="1"/>
          <p:nvPr/>
        </p:nvSpPr>
        <p:spPr>
          <a:xfrm>
            <a:off x="672806" y="1723950"/>
            <a:ext cx="1604025" cy="436500"/>
          </a:xfrm>
          <a:prstGeom prst="rect">
            <a:avLst/>
          </a:prstGeom>
          <a:noFill/>
          <a:ln>
            <a:noFill/>
          </a:ln>
        </p:spPr>
        <p:txBody>
          <a:bodyPr spcFirstLastPara="1" wrap="square" lIns="68569" tIns="68569" rIns="68569" bIns="68569" anchor="t" anchorCtr="0">
            <a:noAutofit/>
          </a:bodyPr>
          <a:lstStyle/>
          <a:p>
            <a:r>
              <a:rPr lang="en" sz="1050">
                <a:solidFill>
                  <a:srgbClr val="0B5394"/>
                </a:solidFill>
              </a:rPr>
              <a:t>O(N^2): Cheating Algo</a:t>
            </a:r>
            <a:endParaRPr sz="1050">
              <a:solidFill>
                <a:srgbClr val="0B5394"/>
              </a:solidFill>
            </a:endParaRPr>
          </a:p>
        </p:txBody>
      </p:sp>
      <p:sp>
        <p:nvSpPr>
          <p:cNvPr id="225" name="Google Shape;225;p25"/>
          <p:cNvSpPr txBox="1"/>
          <p:nvPr/>
        </p:nvSpPr>
        <p:spPr>
          <a:xfrm>
            <a:off x="512719" y="2571750"/>
            <a:ext cx="1717650" cy="436500"/>
          </a:xfrm>
          <a:prstGeom prst="rect">
            <a:avLst/>
          </a:prstGeom>
          <a:noFill/>
          <a:ln>
            <a:noFill/>
          </a:ln>
        </p:spPr>
        <p:txBody>
          <a:bodyPr spcFirstLastPara="1" wrap="square" lIns="68569" tIns="68569" rIns="68569" bIns="68569" anchor="t" anchorCtr="0">
            <a:noAutofit/>
          </a:bodyPr>
          <a:lstStyle/>
          <a:p>
            <a:r>
              <a:rPr lang="en" sz="1050">
                <a:solidFill>
                  <a:srgbClr val="A61C00"/>
                </a:solidFill>
              </a:rPr>
              <a:t>O(N^N): Brute Force Algo</a:t>
            </a:r>
            <a:endParaRPr sz="1050">
              <a:solidFill>
                <a:srgbClr val="A61C00"/>
              </a:solidFill>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229"/>
        <p:cNvGrpSpPr/>
        <p:nvPr/>
      </p:nvGrpSpPr>
      <p:grpSpPr>
        <a:xfrm>
          <a:off x="0" y="0"/>
          <a:ext cx="0" cy="0"/>
          <a:chOff x="0" y="0"/>
          <a:chExt cx="0" cy="0"/>
        </a:xfrm>
      </p:grpSpPr>
      <p:sp>
        <p:nvSpPr>
          <p:cNvPr id="230" name="Google Shape;230;p26"/>
          <p:cNvSpPr txBox="1">
            <a:spLocks noGrp="1"/>
          </p:cNvSpPr>
          <p:nvPr>
            <p:ph type="title"/>
          </p:nvPr>
        </p:nvSpPr>
        <p:spPr>
          <a:xfrm>
            <a:off x="233775" y="253138"/>
            <a:ext cx="6390450" cy="429525"/>
          </a:xfrm>
          <a:prstGeom prst="rect">
            <a:avLst/>
          </a:prstGeom>
        </p:spPr>
        <p:txBody>
          <a:bodyPr spcFirstLastPara="1" wrap="square" lIns="68569" tIns="68569" rIns="68569" bIns="68569" anchor="t" anchorCtr="0">
            <a:noAutofit/>
          </a:bodyPr>
          <a:lstStyle/>
          <a:p>
            <a:r>
              <a:rPr lang="en" dirty="0"/>
              <a:t>Decision</a:t>
            </a:r>
            <a:endParaRPr dirty="0"/>
          </a:p>
        </p:txBody>
      </p:sp>
      <p:sp>
        <p:nvSpPr>
          <p:cNvPr id="231" name="Google Shape;231;p26"/>
          <p:cNvSpPr txBox="1">
            <a:spLocks noGrp="1"/>
          </p:cNvSpPr>
          <p:nvPr>
            <p:ph type="body" idx="1"/>
          </p:nvPr>
        </p:nvSpPr>
        <p:spPr>
          <a:xfrm>
            <a:off x="170165" y="871189"/>
            <a:ext cx="6390450" cy="2562300"/>
          </a:xfrm>
          <a:prstGeom prst="rect">
            <a:avLst/>
          </a:prstGeom>
        </p:spPr>
        <p:txBody>
          <a:bodyPr spcFirstLastPara="1" wrap="square" lIns="68569" tIns="68569" rIns="68569" bIns="68569" anchor="t" anchorCtr="0">
            <a:noAutofit/>
          </a:bodyPr>
          <a:lstStyle/>
          <a:p>
            <a:pPr marL="0" indent="0">
              <a:buNone/>
            </a:pPr>
            <a:r>
              <a:rPr lang="en" dirty="0"/>
              <a:t>Cheating </a:t>
            </a:r>
            <a:r>
              <a:rPr lang="en" dirty="0" err="1"/>
              <a:t>algo</a:t>
            </a:r>
            <a:r>
              <a:rPr lang="en" dirty="0"/>
              <a:t>: As the parent molecule size increase, cheating </a:t>
            </a:r>
            <a:r>
              <a:rPr lang="en" dirty="0" err="1"/>
              <a:t>algo</a:t>
            </a:r>
            <a:r>
              <a:rPr lang="en" dirty="0"/>
              <a:t> is less likely to cheat, and it’s super fast (we could even expand our data by including larger molecules).</a:t>
            </a:r>
            <a:endParaRPr dirty="0"/>
          </a:p>
          <a:p>
            <a:pPr marL="0" indent="0">
              <a:spcBef>
                <a:spcPts val="1200"/>
              </a:spcBef>
              <a:buNone/>
            </a:pPr>
            <a:r>
              <a:rPr lang="en" dirty="0"/>
              <a:t>Brute force </a:t>
            </a:r>
            <a:r>
              <a:rPr lang="en" dirty="0" err="1"/>
              <a:t>algo</a:t>
            </a:r>
            <a:r>
              <a:rPr lang="en" dirty="0"/>
              <a:t>: Takes forever for molecules &gt; size 12, but relatively fast for small molecules.</a:t>
            </a:r>
            <a:endParaRPr dirty="0"/>
          </a:p>
          <a:p>
            <a:pPr marL="0" indent="0">
              <a:spcBef>
                <a:spcPts val="1200"/>
              </a:spcBef>
              <a:buNone/>
            </a:pPr>
            <a:r>
              <a:rPr lang="en" dirty="0"/>
              <a:t>Therefore, use both </a:t>
            </a:r>
            <a:r>
              <a:rPr lang="en" dirty="0" err="1"/>
              <a:t>algos</a:t>
            </a:r>
            <a:r>
              <a:rPr lang="en" dirty="0"/>
              <a:t> to create the database:</a:t>
            </a:r>
            <a:endParaRPr dirty="0"/>
          </a:p>
          <a:p>
            <a:pPr>
              <a:spcBef>
                <a:spcPts val="1200"/>
              </a:spcBef>
              <a:buChar char="-"/>
            </a:pPr>
            <a:r>
              <a:rPr lang="en" dirty="0"/>
              <a:t>First find all combinations with cheating </a:t>
            </a:r>
            <a:r>
              <a:rPr lang="en" dirty="0" err="1"/>
              <a:t>algo</a:t>
            </a:r>
            <a:endParaRPr dirty="0"/>
          </a:p>
          <a:p>
            <a:pPr>
              <a:buChar char="-"/>
            </a:pPr>
            <a:r>
              <a:rPr lang="en" dirty="0"/>
              <a:t>For the ones that cheating </a:t>
            </a:r>
            <a:r>
              <a:rPr lang="en" dirty="0" err="1"/>
              <a:t>algo</a:t>
            </a:r>
            <a:r>
              <a:rPr lang="en" dirty="0"/>
              <a:t> missed, use the brute force </a:t>
            </a:r>
            <a:r>
              <a:rPr lang="en" dirty="0" err="1"/>
              <a:t>algo</a:t>
            </a:r>
            <a:endParaRPr dirty="0"/>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235"/>
        <p:cNvGrpSpPr/>
        <p:nvPr/>
      </p:nvGrpSpPr>
      <p:grpSpPr>
        <a:xfrm>
          <a:off x="0" y="0"/>
          <a:ext cx="0" cy="0"/>
          <a:chOff x="0" y="0"/>
          <a:chExt cx="0" cy="0"/>
        </a:xfrm>
      </p:grpSpPr>
      <p:sp>
        <p:nvSpPr>
          <p:cNvPr id="236" name="Google Shape;236;p27"/>
          <p:cNvSpPr txBox="1">
            <a:spLocks noGrp="1"/>
          </p:cNvSpPr>
          <p:nvPr>
            <p:ph type="title"/>
          </p:nvPr>
        </p:nvSpPr>
        <p:spPr>
          <a:xfrm>
            <a:off x="130408" y="192837"/>
            <a:ext cx="6390450" cy="429525"/>
          </a:xfrm>
          <a:prstGeom prst="rect">
            <a:avLst/>
          </a:prstGeom>
        </p:spPr>
        <p:txBody>
          <a:bodyPr spcFirstLastPara="1" wrap="square" lIns="68569" tIns="68569" rIns="68569" bIns="68569" anchor="t" anchorCtr="0">
            <a:noAutofit/>
          </a:bodyPr>
          <a:lstStyle/>
          <a:p>
            <a:r>
              <a:rPr lang="en" dirty="0"/>
              <a:t>Next Step</a:t>
            </a:r>
            <a:endParaRPr dirty="0"/>
          </a:p>
        </p:txBody>
      </p:sp>
      <p:sp>
        <p:nvSpPr>
          <p:cNvPr id="237" name="Google Shape;237;p27"/>
          <p:cNvSpPr txBox="1">
            <a:spLocks noGrp="1"/>
          </p:cNvSpPr>
          <p:nvPr>
            <p:ph type="body" idx="1"/>
          </p:nvPr>
        </p:nvSpPr>
        <p:spPr>
          <a:xfrm>
            <a:off x="130408" y="887780"/>
            <a:ext cx="6390450" cy="2029592"/>
          </a:xfrm>
          <a:prstGeom prst="rect">
            <a:avLst/>
          </a:prstGeom>
        </p:spPr>
        <p:txBody>
          <a:bodyPr spcFirstLastPara="1" wrap="square" lIns="68569" tIns="68569" rIns="68569" bIns="68569" anchor="t" anchorCtr="0">
            <a:noAutofit/>
          </a:bodyPr>
          <a:lstStyle/>
          <a:p>
            <a:pPr fontAlgn="base"/>
            <a:r>
              <a:rPr lang="en-US" sz="1600" b="1" dirty="0"/>
              <a:t>Transfer learning</a:t>
            </a:r>
            <a:r>
              <a:rPr lang="en-US" sz="1600" dirty="0"/>
              <a:t>: Train new model to reconstruct reaction sets</a:t>
            </a:r>
          </a:p>
          <a:p>
            <a:pPr fontAlgn="base"/>
            <a:r>
              <a:rPr lang="en-US" sz="1600" b="1" dirty="0"/>
              <a:t>Training data for QSPR</a:t>
            </a:r>
            <a:r>
              <a:rPr lang="en-US" sz="1600" dirty="0"/>
              <a:t>: Add delta U, H, F to reaction sets</a:t>
            </a:r>
          </a:p>
          <a:p>
            <a:pPr fontAlgn="base"/>
            <a:r>
              <a:rPr lang="en-US" sz="1600" b="1" dirty="0"/>
              <a:t>QSPR Prediction</a:t>
            </a:r>
            <a:r>
              <a:rPr lang="en-US" sz="1600" dirty="0"/>
              <a:t>: Add an additional dense layer onto the latent space</a:t>
            </a:r>
          </a:p>
          <a:p>
            <a:pPr fontAlgn="base"/>
            <a:r>
              <a:rPr lang="en-US" sz="1600" b="1" dirty="0"/>
              <a:t>Exclude Impossible Reaction Sets</a:t>
            </a:r>
            <a:r>
              <a:rPr lang="en-US" sz="1600" dirty="0"/>
              <a:t>: Add GAN Network to discriminate against impossible reaction pathways</a:t>
            </a:r>
          </a:p>
        </p:txBody>
      </p:sp>
      <p:pic>
        <p:nvPicPr>
          <p:cNvPr id="1026" name="Picture 2">
            <a:extLst>
              <a:ext uri="{FF2B5EF4-FFF2-40B4-BE49-F238E27FC236}">
                <a16:creationId xmlns:a16="http://schemas.microsoft.com/office/drawing/2014/main" id="{79EE963C-EC4E-9C43-891D-CFF5C7569054}"/>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12735" y="2751780"/>
            <a:ext cx="3832529" cy="1627051"/>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a:extLst>
              <a:ext uri="{FF2B5EF4-FFF2-40B4-BE49-F238E27FC236}">
                <a16:creationId xmlns:a16="http://schemas.microsoft.com/office/drawing/2014/main" id="{99CEB5BD-50C0-4740-BE2D-974EFDC2D028}"/>
              </a:ext>
            </a:extLst>
          </p:cNvPr>
          <p:cNvSpPr/>
          <p:nvPr/>
        </p:nvSpPr>
        <p:spPr>
          <a:xfrm>
            <a:off x="3051549" y="4476138"/>
            <a:ext cx="1076408" cy="307777"/>
          </a:xfrm>
          <a:prstGeom prst="rect">
            <a:avLst/>
          </a:prstGeom>
        </p:spPr>
        <p:txBody>
          <a:bodyPr wrap="square">
            <a:spAutoFit/>
          </a:bodyPr>
          <a:lstStyle/>
          <a:p>
            <a:r>
              <a:rPr lang="en-US" dirty="0">
                <a:latin typeface="Arial" panose="020B0604020202020204" pitchFamily="34" charset="0"/>
              </a:rPr>
              <a:t>VAE-GAN</a:t>
            </a:r>
            <a:endParaRPr lang="en-US" dirty="0"/>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41"/>
        <p:cNvGrpSpPr/>
        <p:nvPr/>
      </p:nvGrpSpPr>
      <p:grpSpPr>
        <a:xfrm>
          <a:off x="0" y="0"/>
          <a:ext cx="0" cy="0"/>
          <a:chOff x="0" y="0"/>
          <a:chExt cx="0" cy="0"/>
        </a:xfrm>
      </p:grpSpPr>
      <p:sp>
        <p:nvSpPr>
          <p:cNvPr id="242" name="Google Shape;242;p28"/>
          <p:cNvSpPr txBox="1">
            <a:spLocks noGrp="1"/>
          </p:cNvSpPr>
          <p:nvPr>
            <p:ph type="title"/>
          </p:nvPr>
        </p:nvSpPr>
        <p:spPr>
          <a:xfrm>
            <a:off x="233775" y="976706"/>
            <a:ext cx="6390450" cy="429525"/>
          </a:xfrm>
          <a:prstGeom prst="rect">
            <a:avLst/>
          </a:prstGeom>
        </p:spPr>
        <p:txBody>
          <a:bodyPr spcFirstLastPara="1" wrap="square" lIns="68569" tIns="68569" rIns="68569" bIns="68569" anchor="t" anchorCtr="0">
            <a:noAutofit/>
          </a:bodyPr>
          <a:lstStyle/>
          <a:p>
            <a:r>
              <a:rPr lang="en"/>
              <a:t>Questions</a:t>
            </a:r>
            <a:endParaRPr/>
          </a:p>
        </p:txBody>
      </p:sp>
      <p:pic>
        <p:nvPicPr>
          <p:cNvPr id="243" name="Google Shape;243;p28"/>
          <p:cNvPicPr preferRelativeResize="0"/>
          <p:nvPr/>
        </p:nvPicPr>
        <p:blipFill>
          <a:blip r:embed="rId3">
            <a:alphaModFix/>
          </a:blip>
          <a:stretch>
            <a:fillRect/>
          </a:stretch>
        </p:blipFill>
        <p:spPr>
          <a:xfrm>
            <a:off x="1996135" y="1406232"/>
            <a:ext cx="2865731" cy="2865731"/>
          </a:xfrm>
          <a:prstGeom prst="rect">
            <a:avLst/>
          </a:prstGeom>
          <a:noFill/>
          <a:ln>
            <a:noFill/>
          </a:ln>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58"/>
        <p:cNvGrpSpPr/>
        <p:nvPr/>
      </p:nvGrpSpPr>
      <p:grpSpPr>
        <a:xfrm>
          <a:off x="0" y="0"/>
          <a:ext cx="0" cy="0"/>
          <a:chOff x="0" y="0"/>
          <a:chExt cx="0" cy="0"/>
        </a:xfrm>
      </p:grpSpPr>
      <p:sp>
        <p:nvSpPr>
          <p:cNvPr id="59" name="Google Shape;59;p14"/>
          <p:cNvSpPr txBox="1"/>
          <p:nvPr/>
        </p:nvSpPr>
        <p:spPr>
          <a:xfrm>
            <a:off x="126338" y="341113"/>
            <a:ext cx="2688975" cy="288675"/>
          </a:xfrm>
          <a:prstGeom prst="rect">
            <a:avLst/>
          </a:prstGeom>
          <a:noFill/>
          <a:ln>
            <a:noFill/>
          </a:ln>
        </p:spPr>
        <p:txBody>
          <a:bodyPr spcFirstLastPara="1" wrap="square" lIns="68569" tIns="68569" rIns="68569" bIns="68569" anchor="t" anchorCtr="0">
            <a:noAutofit/>
          </a:bodyPr>
          <a:lstStyle/>
          <a:p>
            <a:r>
              <a:rPr lang="en" sz="1350" b="1" dirty="0"/>
              <a:t>General Concept</a:t>
            </a:r>
            <a:endParaRPr sz="1350" b="1" dirty="0"/>
          </a:p>
        </p:txBody>
      </p:sp>
      <p:grpSp>
        <p:nvGrpSpPr>
          <p:cNvPr id="2" name="Group 1">
            <a:extLst>
              <a:ext uri="{FF2B5EF4-FFF2-40B4-BE49-F238E27FC236}">
                <a16:creationId xmlns:a16="http://schemas.microsoft.com/office/drawing/2014/main" id="{77BC60B0-787E-B745-8F60-555942C2FEA4}"/>
              </a:ext>
            </a:extLst>
          </p:cNvPr>
          <p:cNvGrpSpPr/>
          <p:nvPr/>
        </p:nvGrpSpPr>
        <p:grpSpPr>
          <a:xfrm>
            <a:off x="73688" y="841839"/>
            <a:ext cx="2556713" cy="1583306"/>
            <a:chOff x="98250" y="595550"/>
            <a:chExt cx="3408950" cy="2111075"/>
          </a:xfrm>
        </p:grpSpPr>
        <p:pic>
          <p:nvPicPr>
            <p:cNvPr id="60" name="Google Shape;60;p14"/>
            <p:cNvPicPr preferRelativeResize="0"/>
            <p:nvPr/>
          </p:nvPicPr>
          <p:blipFill>
            <a:blip r:embed="rId3">
              <a:alphaModFix/>
            </a:blip>
            <a:stretch>
              <a:fillRect/>
            </a:stretch>
          </p:blipFill>
          <p:spPr>
            <a:xfrm>
              <a:off x="98250" y="1186975"/>
              <a:ext cx="3408950" cy="1519650"/>
            </a:xfrm>
            <a:prstGeom prst="rect">
              <a:avLst/>
            </a:prstGeom>
            <a:noFill/>
            <a:ln>
              <a:noFill/>
            </a:ln>
          </p:spPr>
        </p:pic>
        <p:sp>
          <p:nvSpPr>
            <p:cNvPr id="61" name="Google Shape;61;p14"/>
            <p:cNvSpPr txBox="1"/>
            <p:nvPr/>
          </p:nvSpPr>
          <p:spPr>
            <a:xfrm>
              <a:off x="128325" y="595550"/>
              <a:ext cx="3260700" cy="563400"/>
            </a:xfrm>
            <a:prstGeom prst="rect">
              <a:avLst/>
            </a:prstGeom>
            <a:noFill/>
            <a:ln>
              <a:noFill/>
            </a:ln>
          </p:spPr>
          <p:txBody>
            <a:bodyPr spcFirstLastPara="1" wrap="square" lIns="68569" tIns="68569" rIns="68569" bIns="68569" anchor="t" anchorCtr="0">
              <a:noAutofit/>
            </a:bodyPr>
            <a:lstStyle/>
            <a:p>
              <a:pPr marL="342900" indent="-228600">
                <a:buSzPts val="1200"/>
                <a:buAutoNum type="arabicPeriod"/>
              </a:pPr>
              <a:r>
                <a:rPr lang="en" sz="900" dirty="0"/>
                <a:t>Train a VAE on an existing database of molecules (QM9 dataset)</a:t>
              </a:r>
              <a:endParaRPr sz="900" dirty="0"/>
            </a:p>
          </p:txBody>
        </p:sp>
      </p:grpSp>
      <p:grpSp>
        <p:nvGrpSpPr>
          <p:cNvPr id="4" name="Group 3">
            <a:extLst>
              <a:ext uri="{FF2B5EF4-FFF2-40B4-BE49-F238E27FC236}">
                <a16:creationId xmlns:a16="http://schemas.microsoft.com/office/drawing/2014/main" id="{61F2A402-2B37-3342-A288-D3F767F3CC95}"/>
              </a:ext>
            </a:extLst>
          </p:cNvPr>
          <p:cNvGrpSpPr/>
          <p:nvPr/>
        </p:nvGrpSpPr>
        <p:grpSpPr>
          <a:xfrm>
            <a:off x="237656" y="2625132"/>
            <a:ext cx="2688975" cy="1732276"/>
            <a:chOff x="168450" y="2642925"/>
            <a:chExt cx="3585300" cy="2309701"/>
          </a:xfrm>
        </p:grpSpPr>
        <p:sp>
          <p:nvSpPr>
            <p:cNvPr id="63" name="Google Shape;63;p14"/>
            <p:cNvSpPr txBox="1"/>
            <p:nvPr/>
          </p:nvSpPr>
          <p:spPr>
            <a:xfrm>
              <a:off x="168450" y="2642925"/>
              <a:ext cx="3585300" cy="563400"/>
            </a:xfrm>
            <a:prstGeom prst="rect">
              <a:avLst/>
            </a:prstGeom>
            <a:noFill/>
            <a:ln>
              <a:noFill/>
            </a:ln>
          </p:spPr>
          <p:txBody>
            <a:bodyPr spcFirstLastPara="1" wrap="square" lIns="68569" tIns="68569" rIns="68569" bIns="68569" anchor="t" anchorCtr="0">
              <a:noAutofit/>
            </a:bodyPr>
            <a:lstStyle/>
            <a:p>
              <a:r>
                <a:rPr lang="en" sz="900" dirty="0"/>
                <a:t>3. Use transfer learning to train another VAE with the reaction database integrated with QSPR</a:t>
              </a:r>
              <a:endParaRPr sz="900" dirty="0"/>
            </a:p>
          </p:txBody>
        </p:sp>
        <p:pic>
          <p:nvPicPr>
            <p:cNvPr id="64" name="Google Shape;64;p14"/>
            <p:cNvPicPr preferRelativeResize="0"/>
            <p:nvPr/>
          </p:nvPicPr>
          <p:blipFill>
            <a:blip r:embed="rId4">
              <a:alphaModFix/>
            </a:blip>
            <a:stretch>
              <a:fillRect/>
            </a:stretch>
          </p:blipFill>
          <p:spPr>
            <a:xfrm>
              <a:off x="765963" y="3176225"/>
              <a:ext cx="2073526" cy="1776401"/>
            </a:xfrm>
            <a:prstGeom prst="rect">
              <a:avLst/>
            </a:prstGeom>
            <a:noFill/>
            <a:ln>
              <a:noFill/>
            </a:ln>
          </p:spPr>
        </p:pic>
      </p:grpSp>
      <p:grpSp>
        <p:nvGrpSpPr>
          <p:cNvPr id="3" name="Group 2">
            <a:extLst>
              <a:ext uri="{FF2B5EF4-FFF2-40B4-BE49-F238E27FC236}">
                <a16:creationId xmlns:a16="http://schemas.microsoft.com/office/drawing/2014/main" id="{C04BE457-4094-2548-A314-804A91F51610}"/>
              </a:ext>
            </a:extLst>
          </p:cNvPr>
          <p:cNvGrpSpPr/>
          <p:nvPr/>
        </p:nvGrpSpPr>
        <p:grpSpPr>
          <a:xfrm>
            <a:off x="3327706" y="678245"/>
            <a:ext cx="3408950" cy="1809479"/>
            <a:chOff x="5005100" y="509638"/>
            <a:chExt cx="4545267" cy="2412638"/>
          </a:xfrm>
        </p:grpSpPr>
        <p:sp>
          <p:nvSpPr>
            <p:cNvPr id="62" name="Google Shape;62;p14"/>
            <p:cNvSpPr txBox="1"/>
            <p:nvPr/>
          </p:nvSpPr>
          <p:spPr>
            <a:xfrm>
              <a:off x="5005100" y="509638"/>
              <a:ext cx="3585300" cy="563400"/>
            </a:xfrm>
            <a:prstGeom prst="rect">
              <a:avLst/>
            </a:prstGeom>
            <a:noFill/>
            <a:ln>
              <a:noFill/>
            </a:ln>
          </p:spPr>
          <p:txBody>
            <a:bodyPr spcFirstLastPara="1" wrap="square" lIns="68569" tIns="68569" rIns="68569" bIns="68569" anchor="t" anchorCtr="0">
              <a:noAutofit/>
            </a:bodyPr>
            <a:lstStyle/>
            <a:p>
              <a:r>
                <a:rPr lang="en" sz="900" dirty="0"/>
                <a:t>2. Generate a database of reactions with energetics(smile strings of multiple molecules separated by period)</a:t>
              </a:r>
              <a:endParaRPr sz="900" dirty="0"/>
            </a:p>
          </p:txBody>
        </p:sp>
        <p:graphicFrame>
          <p:nvGraphicFramePr>
            <p:cNvPr id="67" name="Google Shape;67;p14"/>
            <p:cNvGraphicFramePr/>
            <p:nvPr>
              <p:extLst>
                <p:ext uri="{D42A27DB-BD31-4B8C-83A1-F6EECF244321}">
                  <p14:modId xmlns:p14="http://schemas.microsoft.com/office/powerpoint/2010/main" val="1639008842"/>
                </p:ext>
              </p:extLst>
            </p:nvPr>
          </p:nvGraphicFramePr>
          <p:xfrm>
            <a:off x="5005100" y="1186963"/>
            <a:ext cx="4545267" cy="1735313"/>
          </p:xfrm>
          <a:graphic>
            <a:graphicData uri="http://schemas.openxmlformats.org/drawingml/2006/table">
              <a:tbl>
                <a:tblPr>
                  <a:noFill/>
                  <a:tableStyleId>{35BADF1B-E3D0-4378-9368-B7387D58BABF}</a:tableStyleId>
                </a:tblPr>
                <a:tblGrid>
                  <a:gridCol w="1428875">
                    <a:extLst>
                      <a:ext uri="{9D8B030D-6E8A-4147-A177-3AD203B41FA5}">
                        <a16:colId xmlns:a16="http://schemas.microsoft.com/office/drawing/2014/main" val="20000"/>
                      </a:ext>
                    </a:extLst>
                  </a:gridCol>
                  <a:gridCol w="642800">
                    <a:extLst>
                      <a:ext uri="{9D8B030D-6E8A-4147-A177-3AD203B41FA5}">
                        <a16:colId xmlns:a16="http://schemas.microsoft.com/office/drawing/2014/main" val="20001"/>
                      </a:ext>
                    </a:extLst>
                  </a:gridCol>
                  <a:gridCol w="694500">
                    <a:extLst>
                      <a:ext uri="{9D8B030D-6E8A-4147-A177-3AD203B41FA5}">
                        <a16:colId xmlns:a16="http://schemas.microsoft.com/office/drawing/2014/main" val="20002"/>
                      </a:ext>
                    </a:extLst>
                  </a:gridCol>
                  <a:gridCol w="642775">
                    <a:extLst>
                      <a:ext uri="{9D8B030D-6E8A-4147-A177-3AD203B41FA5}">
                        <a16:colId xmlns:a16="http://schemas.microsoft.com/office/drawing/2014/main" val="20003"/>
                      </a:ext>
                    </a:extLst>
                  </a:gridCol>
                </a:tblGrid>
                <a:tr h="387175">
                  <a:tc>
                    <a:txBody>
                      <a:bodyPr/>
                      <a:lstStyle/>
                      <a:p>
                        <a:pPr marL="0" lvl="0" indent="0" algn="ctr" rtl="0">
                          <a:spcBef>
                            <a:spcPts val="0"/>
                          </a:spcBef>
                          <a:spcAft>
                            <a:spcPts val="0"/>
                          </a:spcAft>
                          <a:buNone/>
                        </a:pPr>
                        <a:r>
                          <a:rPr lang="en" sz="800" b="1"/>
                          <a:t>Jointed Smiles</a:t>
                        </a:r>
                        <a:endParaRPr sz="800" b="1"/>
                      </a:p>
                    </a:txBody>
                    <a:tcPr marL="91425" marR="91425" marT="91425" marB="91425"/>
                  </a:tc>
                  <a:tc>
                    <a:txBody>
                      <a:bodyPr/>
                      <a:lstStyle/>
                      <a:p>
                        <a:pPr marL="0" lvl="0" indent="0" algn="ctr" rtl="0">
                          <a:spcBef>
                            <a:spcPts val="0"/>
                          </a:spcBef>
                          <a:spcAft>
                            <a:spcPts val="0"/>
                          </a:spcAft>
                          <a:buNone/>
                        </a:pPr>
                        <a:r>
                          <a:rPr lang="en" sz="800" b="1"/>
                          <a:t>U</a:t>
                        </a:r>
                        <a:endParaRPr sz="800" b="1"/>
                      </a:p>
                    </a:txBody>
                    <a:tcPr marL="91425" marR="91425" marT="91425" marB="91425"/>
                  </a:tc>
                  <a:tc>
                    <a:txBody>
                      <a:bodyPr/>
                      <a:lstStyle/>
                      <a:p>
                        <a:pPr marL="0" lvl="0" indent="0" algn="ctr" rtl="0">
                          <a:spcBef>
                            <a:spcPts val="0"/>
                          </a:spcBef>
                          <a:spcAft>
                            <a:spcPts val="0"/>
                          </a:spcAft>
                          <a:buNone/>
                        </a:pPr>
                        <a:r>
                          <a:rPr lang="en" sz="800" b="1"/>
                          <a:t>H</a:t>
                        </a:r>
                        <a:endParaRPr sz="800" b="1"/>
                      </a:p>
                    </a:txBody>
                    <a:tcPr marL="91425" marR="91425" marT="91425" marB="91425"/>
                  </a:tc>
                  <a:tc>
                    <a:txBody>
                      <a:bodyPr/>
                      <a:lstStyle/>
                      <a:p>
                        <a:pPr marL="0" lvl="0" indent="0" algn="ctr" rtl="0">
                          <a:spcBef>
                            <a:spcPts val="0"/>
                          </a:spcBef>
                          <a:spcAft>
                            <a:spcPts val="0"/>
                          </a:spcAft>
                          <a:buNone/>
                        </a:pPr>
                        <a:r>
                          <a:rPr lang="en" sz="800" b="1"/>
                          <a:t>F</a:t>
                        </a:r>
                        <a:endParaRPr sz="800" b="1"/>
                      </a:p>
                    </a:txBody>
                    <a:tcPr marL="91425" marR="91425" marT="91425" marB="91425"/>
                  </a:tc>
                  <a:extLst>
                    <a:ext uri="{0D108BD9-81ED-4DB2-BD59-A6C34878D82A}">
                      <a16:rowId xmlns:a16="http://schemas.microsoft.com/office/drawing/2014/main" val="10000"/>
                    </a:ext>
                  </a:extLst>
                </a:tr>
                <a:tr h="298400">
                  <a:tc>
                    <a:txBody>
                      <a:bodyPr/>
                      <a:lstStyle/>
                      <a:p>
                        <a:pPr marL="0" lvl="0" indent="0" algn="ctr" rtl="0">
                          <a:spcBef>
                            <a:spcPts val="0"/>
                          </a:spcBef>
                          <a:spcAft>
                            <a:spcPts val="0"/>
                          </a:spcAft>
                          <a:buNone/>
                        </a:pPr>
                        <a:r>
                          <a:rPr lang="en" sz="800"/>
                          <a:t>mol1.mol2.mole3</a:t>
                        </a:r>
                        <a:endParaRPr sz="800"/>
                      </a:p>
                    </a:txBody>
                    <a:tcPr marL="91425" marR="91425" marT="91425" marB="91425"/>
                  </a:tc>
                  <a:tc>
                    <a:txBody>
                      <a:bodyPr/>
                      <a:lstStyle/>
                      <a:p>
                        <a:pPr marL="0" lvl="0" indent="0" algn="ctr" rtl="0">
                          <a:spcBef>
                            <a:spcPts val="0"/>
                          </a:spcBef>
                          <a:spcAft>
                            <a:spcPts val="0"/>
                          </a:spcAft>
                          <a:buNone/>
                        </a:pPr>
                        <a:r>
                          <a:rPr lang="en" sz="800"/>
                          <a:t>...</a:t>
                        </a:r>
                        <a:endParaRPr sz="800"/>
                      </a:p>
                    </a:txBody>
                    <a:tcPr marL="91425" marR="91425" marT="91425" marB="91425"/>
                  </a:tc>
                  <a:tc>
                    <a:txBody>
                      <a:bodyPr/>
                      <a:lstStyle/>
                      <a:p>
                        <a:pPr marL="0" lvl="0" indent="0" algn="ctr" rtl="0">
                          <a:spcBef>
                            <a:spcPts val="0"/>
                          </a:spcBef>
                          <a:spcAft>
                            <a:spcPts val="0"/>
                          </a:spcAft>
                          <a:buNone/>
                        </a:pPr>
                        <a:r>
                          <a:rPr lang="en" sz="800"/>
                          <a:t>...</a:t>
                        </a:r>
                        <a:endParaRPr sz="800"/>
                      </a:p>
                    </a:txBody>
                    <a:tcPr marL="91425" marR="91425" marT="91425" marB="91425"/>
                  </a:tc>
                  <a:tc>
                    <a:txBody>
                      <a:bodyPr/>
                      <a:lstStyle/>
                      <a:p>
                        <a:pPr marL="0" lvl="0" indent="0" algn="ctr" rtl="0">
                          <a:spcBef>
                            <a:spcPts val="0"/>
                          </a:spcBef>
                          <a:spcAft>
                            <a:spcPts val="0"/>
                          </a:spcAft>
                          <a:buNone/>
                        </a:pPr>
                        <a:r>
                          <a:rPr lang="en" sz="800"/>
                          <a:t>...</a:t>
                        </a:r>
                        <a:endParaRPr sz="800"/>
                      </a:p>
                    </a:txBody>
                    <a:tcPr marL="91425" marR="91425" marT="91425" marB="91425"/>
                  </a:tc>
                  <a:extLst>
                    <a:ext uri="{0D108BD9-81ED-4DB2-BD59-A6C34878D82A}">
                      <a16:rowId xmlns:a16="http://schemas.microsoft.com/office/drawing/2014/main" val="10001"/>
                    </a:ext>
                  </a:extLst>
                </a:tr>
                <a:tr h="287850">
                  <a:tc>
                    <a:txBody>
                      <a:bodyPr/>
                      <a:lstStyle/>
                      <a:p>
                        <a:pPr marL="0" lvl="0" indent="0" algn="ctr" rtl="0">
                          <a:spcBef>
                            <a:spcPts val="0"/>
                          </a:spcBef>
                          <a:spcAft>
                            <a:spcPts val="0"/>
                          </a:spcAft>
                          <a:buNone/>
                        </a:pPr>
                        <a:r>
                          <a:rPr lang="en" sz="800"/>
                          <a:t>mol4.mole5</a:t>
                        </a:r>
                        <a:endParaRPr sz="800"/>
                      </a:p>
                    </a:txBody>
                    <a:tcPr marL="91425" marR="91425" marT="91425" marB="91425"/>
                  </a:tc>
                  <a:tc>
                    <a:txBody>
                      <a:bodyPr/>
                      <a:lstStyle/>
                      <a:p>
                        <a:pPr marL="0" lvl="0" indent="0" algn="ctr" rtl="0">
                          <a:spcBef>
                            <a:spcPts val="0"/>
                          </a:spcBef>
                          <a:spcAft>
                            <a:spcPts val="0"/>
                          </a:spcAft>
                          <a:buNone/>
                        </a:pPr>
                        <a:r>
                          <a:rPr lang="en" sz="800"/>
                          <a:t>...</a:t>
                        </a:r>
                        <a:endParaRPr sz="800"/>
                      </a:p>
                    </a:txBody>
                    <a:tcPr marL="91425" marR="91425" marT="91425" marB="91425"/>
                  </a:tc>
                  <a:tc>
                    <a:txBody>
                      <a:bodyPr/>
                      <a:lstStyle/>
                      <a:p>
                        <a:pPr marL="0" lvl="0" indent="0" algn="ctr" rtl="0">
                          <a:spcBef>
                            <a:spcPts val="0"/>
                          </a:spcBef>
                          <a:spcAft>
                            <a:spcPts val="0"/>
                          </a:spcAft>
                          <a:buNone/>
                        </a:pPr>
                        <a:r>
                          <a:rPr lang="en" sz="800"/>
                          <a:t>...</a:t>
                        </a:r>
                        <a:endParaRPr sz="800"/>
                      </a:p>
                    </a:txBody>
                    <a:tcPr marL="91425" marR="91425" marT="91425" marB="91425"/>
                  </a:tc>
                  <a:tc>
                    <a:txBody>
                      <a:bodyPr/>
                      <a:lstStyle/>
                      <a:p>
                        <a:pPr marL="0" lvl="0" indent="0" algn="ctr" rtl="0">
                          <a:spcBef>
                            <a:spcPts val="0"/>
                          </a:spcBef>
                          <a:spcAft>
                            <a:spcPts val="0"/>
                          </a:spcAft>
                          <a:buNone/>
                        </a:pPr>
                        <a:r>
                          <a:rPr lang="en" sz="800"/>
                          <a:t>...</a:t>
                        </a:r>
                        <a:endParaRPr sz="800"/>
                      </a:p>
                    </a:txBody>
                    <a:tcPr marL="91425" marR="91425" marT="91425" marB="91425"/>
                  </a:tc>
                  <a:extLst>
                    <a:ext uri="{0D108BD9-81ED-4DB2-BD59-A6C34878D82A}">
                      <a16:rowId xmlns:a16="http://schemas.microsoft.com/office/drawing/2014/main" val="10002"/>
                    </a:ext>
                  </a:extLst>
                </a:tr>
                <a:tr h="287850">
                  <a:tc>
                    <a:txBody>
                      <a:bodyPr/>
                      <a:lstStyle/>
                      <a:p>
                        <a:pPr marL="0" lvl="0" indent="0" algn="ctr" rtl="0">
                          <a:spcBef>
                            <a:spcPts val="0"/>
                          </a:spcBef>
                          <a:spcAft>
                            <a:spcPts val="0"/>
                          </a:spcAft>
                          <a:buNone/>
                        </a:pPr>
                        <a:r>
                          <a:rPr lang="en" sz="800"/>
                          <a:t>mol6.mol7.mol8.mol9</a:t>
                        </a:r>
                        <a:endParaRPr sz="800"/>
                      </a:p>
                    </a:txBody>
                    <a:tcPr marL="91425" marR="91425" marT="91425" marB="91425"/>
                  </a:tc>
                  <a:tc>
                    <a:txBody>
                      <a:bodyPr/>
                      <a:lstStyle/>
                      <a:p>
                        <a:pPr marL="0" lvl="0" indent="0" algn="ctr" rtl="0">
                          <a:spcBef>
                            <a:spcPts val="0"/>
                          </a:spcBef>
                          <a:spcAft>
                            <a:spcPts val="0"/>
                          </a:spcAft>
                          <a:buNone/>
                        </a:pPr>
                        <a:r>
                          <a:rPr lang="en" sz="800"/>
                          <a:t>...</a:t>
                        </a:r>
                        <a:endParaRPr sz="800"/>
                      </a:p>
                    </a:txBody>
                    <a:tcPr marL="91425" marR="91425" marT="91425" marB="91425"/>
                  </a:tc>
                  <a:tc>
                    <a:txBody>
                      <a:bodyPr/>
                      <a:lstStyle/>
                      <a:p>
                        <a:pPr marL="0" lvl="0" indent="0" algn="ctr" rtl="0">
                          <a:spcBef>
                            <a:spcPts val="0"/>
                          </a:spcBef>
                          <a:spcAft>
                            <a:spcPts val="0"/>
                          </a:spcAft>
                          <a:buNone/>
                        </a:pPr>
                        <a:r>
                          <a:rPr lang="en" sz="800"/>
                          <a:t>...</a:t>
                        </a:r>
                        <a:endParaRPr sz="800"/>
                      </a:p>
                    </a:txBody>
                    <a:tcPr marL="91425" marR="91425" marT="91425" marB="91425"/>
                  </a:tc>
                  <a:tc>
                    <a:txBody>
                      <a:bodyPr/>
                      <a:lstStyle/>
                      <a:p>
                        <a:pPr marL="0" lvl="0" indent="0" algn="ctr" rtl="0">
                          <a:spcBef>
                            <a:spcPts val="0"/>
                          </a:spcBef>
                          <a:spcAft>
                            <a:spcPts val="0"/>
                          </a:spcAft>
                          <a:buNone/>
                        </a:pPr>
                        <a:r>
                          <a:rPr lang="en" sz="800" dirty="0"/>
                          <a:t>...</a:t>
                        </a:r>
                        <a:endParaRPr sz="800" dirty="0"/>
                      </a:p>
                    </a:txBody>
                    <a:tcPr marL="91425" marR="91425" marT="91425" marB="91425"/>
                  </a:tc>
                  <a:extLst>
                    <a:ext uri="{0D108BD9-81ED-4DB2-BD59-A6C34878D82A}">
                      <a16:rowId xmlns:a16="http://schemas.microsoft.com/office/drawing/2014/main" val="10003"/>
                    </a:ext>
                  </a:extLst>
                </a:tr>
              </a:tbl>
            </a:graphicData>
          </a:graphic>
        </p:graphicFrame>
      </p:grpSp>
      <p:grpSp>
        <p:nvGrpSpPr>
          <p:cNvPr id="7" name="Group 6">
            <a:extLst>
              <a:ext uri="{FF2B5EF4-FFF2-40B4-BE49-F238E27FC236}">
                <a16:creationId xmlns:a16="http://schemas.microsoft.com/office/drawing/2014/main" id="{BF5B9D86-FE48-B640-8071-DD93600B1E89}"/>
              </a:ext>
            </a:extLst>
          </p:cNvPr>
          <p:cNvGrpSpPr/>
          <p:nvPr/>
        </p:nvGrpSpPr>
        <p:grpSpPr>
          <a:xfrm>
            <a:off x="3483234" y="2571750"/>
            <a:ext cx="2688975" cy="1732275"/>
            <a:chOff x="4916925" y="2642924"/>
            <a:chExt cx="3585300" cy="2309700"/>
          </a:xfrm>
        </p:grpSpPr>
        <p:grpSp>
          <p:nvGrpSpPr>
            <p:cNvPr id="5" name="Group 4">
              <a:extLst>
                <a:ext uri="{FF2B5EF4-FFF2-40B4-BE49-F238E27FC236}">
                  <a16:creationId xmlns:a16="http://schemas.microsoft.com/office/drawing/2014/main" id="{11A111A6-E7B3-B049-929D-50E0B3B780B8}"/>
                </a:ext>
              </a:extLst>
            </p:cNvPr>
            <p:cNvGrpSpPr/>
            <p:nvPr/>
          </p:nvGrpSpPr>
          <p:grpSpPr>
            <a:xfrm>
              <a:off x="4916925" y="2642924"/>
              <a:ext cx="3585300" cy="2309700"/>
              <a:chOff x="4916925" y="2642924"/>
              <a:chExt cx="3585300" cy="2309700"/>
            </a:xfrm>
          </p:grpSpPr>
          <p:sp>
            <p:nvSpPr>
              <p:cNvPr id="65" name="Google Shape;65;p14"/>
              <p:cNvSpPr txBox="1"/>
              <p:nvPr/>
            </p:nvSpPr>
            <p:spPr>
              <a:xfrm>
                <a:off x="4916925" y="2642924"/>
                <a:ext cx="3585300" cy="563400"/>
              </a:xfrm>
              <a:prstGeom prst="rect">
                <a:avLst/>
              </a:prstGeom>
              <a:noFill/>
              <a:ln>
                <a:noFill/>
              </a:ln>
            </p:spPr>
            <p:txBody>
              <a:bodyPr spcFirstLastPara="1" wrap="square" lIns="68569" tIns="68569" rIns="68569" bIns="68569" anchor="t" anchorCtr="0">
                <a:noAutofit/>
              </a:bodyPr>
              <a:lstStyle/>
              <a:p>
                <a:r>
                  <a:rPr lang="en" sz="900" dirty="0"/>
                  <a:t>4. Predict reaction mechanisms and validate them with DFT.</a:t>
                </a:r>
                <a:endParaRPr sz="900" dirty="0"/>
              </a:p>
            </p:txBody>
          </p:sp>
          <p:pic>
            <p:nvPicPr>
              <p:cNvPr id="66" name="Google Shape;66;p14"/>
              <p:cNvPicPr preferRelativeResize="0"/>
              <p:nvPr/>
            </p:nvPicPr>
            <p:blipFill>
              <a:blip r:embed="rId5">
                <a:alphaModFix/>
              </a:blip>
              <a:stretch>
                <a:fillRect/>
              </a:stretch>
            </p:blipFill>
            <p:spPr>
              <a:xfrm>
                <a:off x="5789238" y="3320250"/>
                <a:ext cx="2159601" cy="1632374"/>
              </a:xfrm>
              <a:prstGeom prst="rect">
                <a:avLst/>
              </a:prstGeom>
              <a:noFill/>
              <a:ln>
                <a:noFill/>
              </a:ln>
            </p:spPr>
          </p:pic>
        </p:grpSp>
        <p:sp>
          <p:nvSpPr>
            <p:cNvPr id="6" name="TextBox 5">
              <a:extLst>
                <a:ext uri="{FF2B5EF4-FFF2-40B4-BE49-F238E27FC236}">
                  <a16:creationId xmlns:a16="http://schemas.microsoft.com/office/drawing/2014/main" id="{28F66838-F8CC-0046-8A2E-38372C523545}"/>
                </a:ext>
              </a:extLst>
            </p:cNvPr>
            <p:cNvSpPr txBox="1"/>
            <p:nvPr/>
          </p:nvSpPr>
          <p:spPr>
            <a:xfrm>
              <a:off x="7482177" y="4595855"/>
              <a:ext cx="466663" cy="246221"/>
            </a:xfrm>
            <a:prstGeom prst="rect">
              <a:avLst/>
            </a:prstGeom>
            <a:solidFill>
              <a:schemeClr val="bg1"/>
            </a:solidFill>
          </p:spPr>
          <p:txBody>
            <a:bodyPr wrap="square" rtlCol="0">
              <a:spAutoFit/>
            </a:bodyPr>
            <a:lstStyle/>
            <a:p>
              <a:endParaRPr lang="en-US" sz="600" dirty="0">
                <a:solidFill>
                  <a:schemeClr val="tx1"/>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1"/>
        <p:cNvGrpSpPr/>
        <p:nvPr/>
      </p:nvGrpSpPr>
      <p:grpSpPr>
        <a:xfrm>
          <a:off x="0" y="0"/>
          <a:ext cx="0" cy="0"/>
          <a:chOff x="0" y="0"/>
          <a:chExt cx="0" cy="0"/>
        </a:xfrm>
      </p:grpSpPr>
      <p:sp>
        <p:nvSpPr>
          <p:cNvPr id="72" name="Google Shape;72;p15"/>
          <p:cNvSpPr txBox="1"/>
          <p:nvPr/>
        </p:nvSpPr>
        <p:spPr>
          <a:xfrm>
            <a:off x="196744" y="381971"/>
            <a:ext cx="4418576" cy="296503"/>
          </a:xfrm>
          <a:prstGeom prst="rect">
            <a:avLst/>
          </a:prstGeom>
          <a:noFill/>
          <a:ln>
            <a:noFill/>
          </a:ln>
        </p:spPr>
        <p:txBody>
          <a:bodyPr spcFirstLastPara="1" wrap="square" lIns="68569" tIns="68569" rIns="68569" bIns="68569" anchor="t" anchorCtr="0">
            <a:noAutofit/>
          </a:bodyPr>
          <a:lstStyle/>
          <a:p>
            <a:r>
              <a:rPr lang="en" sz="1350" b="1" dirty="0">
                <a:solidFill>
                  <a:schemeClr val="dk1"/>
                </a:solidFill>
              </a:rPr>
              <a:t>Train a VAE on an existing database of molecules</a:t>
            </a:r>
            <a:endParaRPr sz="1350" b="1" dirty="0"/>
          </a:p>
        </p:txBody>
      </p:sp>
      <p:sp>
        <p:nvSpPr>
          <p:cNvPr id="73" name="Google Shape;73;p15"/>
          <p:cNvSpPr txBox="1"/>
          <p:nvPr/>
        </p:nvSpPr>
        <p:spPr>
          <a:xfrm>
            <a:off x="247388" y="820412"/>
            <a:ext cx="6166575" cy="623925"/>
          </a:xfrm>
          <a:prstGeom prst="rect">
            <a:avLst/>
          </a:prstGeom>
          <a:solidFill>
            <a:schemeClr val="lt1"/>
          </a:solidFill>
          <a:ln>
            <a:noFill/>
          </a:ln>
        </p:spPr>
        <p:txBody>
          <a:bodyPr spcFirstLastPara="1" wrap="square" lIns="68569" tIns="68569" rIns="68569" bIns="68569" anchor="t" anchorCtr="0">
            <a:noAutofit/>
          </a:bodyPr>
          <a:lstStyle/>
          <a:p>
            <a:r>
              <a:rPr lang="en" sz="1050" dirty="0"/>
              <a:t>QM-9 database: </a:t>
            </a:r>
            <a:endParaRPr sz="1050" dirty="0"/>
          </a:p>
          <a:p>
            <a:pPr marL="342900" indent="-238125">
              <a:buSzPts val="1400"/>
              <a:buChar char="-"/>
            </a:pPr>
            <a:r>
              <a:rPr lang="en" sz="1050" dirty="0"/>
              <a:t>Small molecule dataset, contains energies, 134K small molecule dataset made up of CHONF.</a:t>
            </a:r>
            <a:endParaRPr sz="1050" dirty="0"/>
          </a:p>
          <a:p>
            <a:pPr marL="342900" indent="-238125">
              <a:buSzPts val="1400"/>
              <a:buChar char="-"/>
            </a:pPr>
            <a:r>
              <a:rPr lang="en" sz="1050" dirty="0"/>
              <a:t>Removed molecules that contain N and F, number of molecules left ~ 108K</a:t>
            </a:r>
            <a:endParaRPr sz="1050" dirty="0"/>
          </a:p>
        </p:txBody>
      </p:sp>
      <p:sp>
        <p:nvSpPr>
          <p:cNvPr id="74" name="Google Shape;74;p15"/>
          <p:cNvSpPr txBox="1"/>
          <p:nvPr/>
        </p:nvSpPr>
        <p:spPr>
          <a:xfrm>
            <a:off x="247388" y="1477398"/>
            <a:ext cx="6363225" cy="691425"/>
          </a:xfrm>
          <a:prstGeom prst="rect">
            <a:avLst/>
          </a:prstGeom>
          <a:noFill/>
          <a:ln>
            <a:noFill/>
          </a:ln>
        </p:spPr>
        <p:txBody>
          <a:bodyPr spcFirstLastPara="1" wrap="square" lIns="68569" tIns="68569" rIns="68569" bIns="68569" anchor="t" anchorCtr="0">
            <a:noAutofit/>
          </a:bodyPr>
          <a:lstStyle/>
          <a:p>
            <a:r>
              <a:rPr lang="en" sz="1050" dirty="0"/>
              <a:t>Training Protocol:</a:t>
            </a:r>
            <a:endParaRPr sz="1050" dirty="0"/>
          </a:p>
          <a:p>
            <a:pPr marL="342900" indent="-238125">
              <a:buSzPts val="1400"/>
              <a:buChar char="-"/>
            </a:pPr>
            <a:r>
              <a:rPr lang="en" sz="1050" dirty="0"/>
              <a:t>We took the VAE model used by Wes and trained our dataset in Google </a:t>
            </a:r>
            <a:r>
              <a:rPr lang="en" sz="1050" dirty="0" err="1"/>
              <a:t>Colab</a:t>
            </a:r>
            <a:r>
              <a:rPr lang="en" sz="1050" dirty="0"/>
              <a:t> using GPUs</a:t>
            </a:r>
            <a:endParaRPr sz="1050" dirty="0"/>
          </a:p>
          <a:p>
            <a:pPr marL="342900" indent="-238125">
              <a:buSzPts val="1400"/>
              <a:buChar char="-"/>
            </a:pPr>
            <a:r>
              <a:rPr lang="en" sz="1050" dirty="0"/>
              <a:t>Each epoch took ~4 mins</a:t>
            </a:r>
            <a:endParaRPr sz="1050" dirty="0"/>
          </a:p>
          <a:p>
            <a:pPr marL="342900" indent="-238125">
              <a:buSzPts val="1400"/>
              <a:buChar char="-"/>
            </a:pPr>
            <a:r>
              <a:rPr lang="en" sz="1050" dirty="0"/>
              <a:t>Training accuracy was stuck at ~93%</a:t>
            </a:r>
            <a:endParaRPr sz="1050" dirty="0"/>
          </a:p>
        </p:txBody>
      </p:sp>
      <p:sp>
        <p:nvSpPr>
          <p:cNvPr id="75" name="Google Shape;75;p15"/>
          <p:cNvSpPr txBox="1"/>
          <p:nvPr/>
        </p:nvSpPr>
        <p:spPr>
          <a:xfrm>
            <a:off x="261337" y="2209056"/>
            <a:ext cx="6335325" cy="275400"/>
          </a:xfrm>
          <a:prstGeom prst="rect">
            <a:avLst/>
          </a:prstGeom>
          <a:noFill/>
          <a:ln>
            <a:noFill/>
          </a:ln>
        </p:spPr>
        <p:txBody>
          <a:bodyPr spcFirstLastPara="1" wrap="square" lIns="68569" tIns="68569" rIns="68569" bIns="68569" anchor="t" anchorCtr="0">
            <a:noAutofit/>
          </a:bodyPr>
          <a:lstStyle/>
          <a:p>
            <a:pPr algn="ctr"/>
            <a:r>
              <a:rPr lang="en" sz="1050" b="1" dirty="0" err="1">
                <a:solidFill>
                  <a:srgbClr val="7030A0"/>
                </a:solidFill>
              </a:rPr>
              <a:t>Darkchem</a:t>
            </a:r>
            <a:r>
              <a:rPr lang="en" sz="1050" b="1" dirty="0">
                <a:solidFill>
                  <a:srgbClr val="7030A0"/>
                </a:solidFill>
              </a:rPr>
              <a:t> Architecture: developed at PNNL</a:t>
            </a:r>
            <a:endParaRPr sz="1050" b="1" dirty="0">
              <a:solidFill>
                <a:srgbClr val="7030A0"/>
              </a:solidFill>
            </a:endParaRPr>
          </a:p>
        </p:txBody>
      </p:sp>
      <p:grpSp>
        <p:nvGrpSpPr>
          <p:cNvPr id="2" name="Group 1">
            <a:extLst>
              <a:ext uri="{FF2B5EF4-FFF2-40B4-BE49-F238E27FC236}">
                <a16:creationId xmlns:a16="http://schemas.microsoft.com/office/drawing/2014/main" id="{BFEA8831-828A-0C49-B0A3-7FFDF1D7E05D}"/>
              </a:ext>
            </a:extLst>
          </p:cNvPr>
          <p:cNvGrpSpPr/>
          <p:nvPr/>
        </p:nvGrpSpPr>
        <p:grpSpPr>
          <a:xfrm>
            <a:off x="8419" y="2608144"/>
            <a:ext cx="6231452" cy="1569150"/>
            <a:chOff x="11225" y="2620275"/>
            <a:chExt cx="8308602" cy="2092200"/>
          </a:xfrm>
        </p:grpSpPr>
        <p:pic>
          <p:nvPicPr>
            <p:cNvPr id="76" name="Google Shape;76;p15"/>
            <p:cNvPicPr preferRelativeResize="0"/>
            <p:nvPr/>
          </p:nvPicPr>
          <p:blipFill rotWithShape="1">
            <a:blip r:embed="rId3">
              <a:alphaModFix/>
            </a:blip>
            <a:srcRect b="13904"/>
            <a:stretch/>
          </p:blipFill>
          <p:spPr>
            <a:xfrm>
              <a:off x="2289550" y="2620275"/>
              <a:ext cx="6030277" cy="863500"/>
            </a:xfrm>
            <a:prstGeom prst="rect">
              <a:avLst/>
            </a:prstGeom>
            <a:noFill/>
            <a:ln>
              <a:noFill/>
            </a:ln>
          </p:spPr>
        </p:pic>
        <p:pic>
          <p:nvPicPr>
            <p:cNvPr id="77" name="Google Shape;77;p15"/>
            <p:cNvPicPr preferRelativeResize="0"/>
            <p:nvPr/>
          </p:nvPicPr>
          <p:blipFill>
            <a:blip r:embed="rId4">
              <a:alphaModFix/>
            </a:blip>
            <a:stretch>
              <a:fillRect/>
            </a:stretch>
          </p:blipFill>
          <p:spPr>
            <a:xfrm>
              <a:off x="2289550" y="3590700"/>
              <a:ext cx="4139401" cy="1121775"/>
            </a:xfrm>
            <a:prstGeom prst="rect">
              <a:avLst/>
            </a:prstGeom>
            <a:noFill/>
            <a:ln>
              <a:noFill/>
            </a:ln>
          </p:spPr>
        </p:pic>
        <p:sp>
          <p:nvSpPr>
            <p:cNvPr id="78" name="Google Shape;78;p15"/>
            <p:cNvSpPr txBox="1"/>
            <p:nvPr/>
          </p:nvSpPr>
          <p:spPr>
            <a:xfrm>
              <a:off x="262325" y="2750700"/>
              <a:ext cx="1723800" cy="367200"/>
            </a:xfrm>
            <a:prstGeom prst="rect">
              <a:avLst/>
            </a:prstGeom>
            <a:noFill/>
            <a:ln>
              <a:noFill/>
            </a:ln>
          </p:spPr>
          <p:txBody>
            <a:bodyPr spcFirstLastPara="1" wrap="square" lIns="68569" tIns="68569" rIns="68569" bIns="68569" anchor="t" anchorCtr="0">
              <a:noAutofit/>
            </a:bodyPr>
            <a:lstStyle/>
            <a:p>
              <a:r>
                <a:rPr lang="en" sz="1050" dirty="0"/>
                <a:t>Wes’s Architecture</a:t>
              </a:r>
              <a:endParaRPr sz="1050" dirty="0"/>
            </a:p>
          </p:txBody>
        </p:sp>
        <p:sp>
          <p:nvSpPr>
            <p:cNvPr id="79" name="Google Shape;79;p15"/>
            <p:cNvSpPr txBox="1"/>
            <p:nvPr/>
          </p:nvSpPr>
          <p:spPr>
            <a:xfrm>
              <a:off x="11225" y="3938000"/>
              <a:ext cx="2226000" cy="367200"/>
            </a:xfrm>
            <a:prstGeom prst="rect">
              <a:avLst/>
            </a:prstGeom>
            <a:noFill/>
            <a:ln>
              <a:noFill/>
            </a:ln>
          </p:spPr>
          <p:txBody>
            <a:bodyPr spcFirstLastPara="1" wrap="square" lIns="68569" tIns="68569" rIns="68569" bIns="68569" anchor="t" anchorCtr="0">
              <a:noAutofit/>
            </a:bodyPr>
            <a:lstStyle/>
            <a:p>
              <a:r>
                <a:rPr lang="en" sz="1050"/>
                <a:t>DarkChem Architecture</a:t>
              </a:r>
              <a:endParaRPr sz="1050"/>
            </a:p>
          </p:txBody>
        </p:sp>
      </p:grpSp>
      <p:sp>
        <p:nvSpPr>
          <p:cNvPr id="80" name="Google Shape;80;p15"/>
          <p:cNvSpPr txBox="1"/>
          <p:nvPr/>
        </p:nvSpPr>
        <p:spPr>
          <a:xfrm>
            <a:off x="4821713" y="3335963"/>
            <a:ext cx="1997100" cy="874575"/>
          </a:xfrm>
          <a:prstGeom prst="rect">
            <a:avLst/>
          </a:prstGeom>
          <a:noFill/>
          <a:ln>
            <a:noFill/>
          </a:ln>
        </p:spPr>
        <p:txBody>
          <a:bodyPr spcFirstLastPara="1" wrap="square" lIns="68569" tIns="68569" rIns="68569" bIns="68569" anchor="t" anchorCtr="0">
            <a:noAutofit/>
          </a:bodyPr>
          <a:lstStyle/>
          <a:p>
            <a:r>
              <a:rPr lang="en" sz="900" b="1" dirty="0">
                <a:solidFill>
                  <a:srgbClr val="FF0000"/>
                </a:solidFill>
              </a:rPr>
              <a:t>Training time/epoch = ~22 s</a:t>
            </a:r>
            <a:endParaRPr sz="900" b="1" dirty="0">
              <a:solidFill>
                <a:srgbClr val="FF0000"/>
              </a:solidFill>
            </a:endParaRPr>
          </a:p>
          <a:p>
            <a:endParaRPr sz="900" b="1" dirty="0">
              <a:solidFill>
                <a:srgbClr val="FF0000"/>
              </a:solidFill>
            </a:endParaRPr>
          </a:p>
          <a:p>
            <a:r>
              <a:rPr lang="en" sz="900" b="1" dirty="0">
                <a:solidFill>
                  <a:srgbClr val="FF0000"/>
                </a:solidFill>
              </a:rPr>
              <a:t>&gt;98% training and &gt; 97% validation accuracy after 100 epochs</a:t>
            </a:r>
            <a:endParaRPr sz="900" b="1" dirty="0">
              <a:solidFill>
                <a:srgbClr val="FF0000"/>
              </a:solidFill>
            </a:endParaRPr>
          </a:p>
        </p:txBody>
      </p:sp>
      <p:pic>
        <p:nvPicPr>
          <p:cNvPr id="81" name="Google Shape;81;p15"/>
          <p:cNvPicPr preferRelativeResize="0"/>
          <p:nvPr/>
        </p:nvPicPr>
        <p:blipFill>
          <a:blip r:embed="rId5">
            <a:alphaModFix/>
          </a:blip>
          <a:stretch>
            <a:fillRect/>
          </a:stretch>
        </p:blipFill>
        <p:spPr>
          <a:xfrm>
            <a:off x="110552" y="4362301"/>
            <a:ext cx="6500061" cy="251850"/>
          </a:xfrm>
          <a:prstGeom prst="rect">
            <a:avLst/>
          </a:prstGeom>
          <a:noFill/>
          <a:ln>
            <a:noFill/>
          </a:ln>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0"/>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animBg="1"/>
      <p:bldP spid="74" grpId="0"/>
      <p:bldP spid="75" grpId="0"/>
      <p:bldP spid="80"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85"/>
        <p:cNvGrpSpPr/>
        <p:nvPr/>
      </p:nvGrpSpPr>
      <p:grpSpPr>
        <a:xfrm>
          <a:off x="0" y="0"/>
          <a:ext cx="0" cy="0"/>
          <a:chOff x="0" y="0"/>
          <a:chExt cx="0" cy="0"/>
        </a:xfrm>
      </p:grpSpPr>
      <p:sp>
        <p:nvSpPr>
          <p:cNvPr id="86" name="Google Shape;86;p16"/>
          <p:cNvSpPr txBox="1"/>
          <p:nvPr/>
        </p:nvSpPr>
        <p:spPr>
          <a:xfrm>
            <a:off x="168450" y="773775"/>
            <a:ext cx="3961388" cy="284175"/>
          </a:xfrm>
          <a:prstGeom prst="rect">
            <a:avLst/>
          </a:prstGeom>
          <a:noFill/>
          <a:ln>
            <a:noFill/>
          </a:ln>
        </p:spPr>
        <p:txBody>
          <a:bodyPr spcFirstLastPara="1" wrap="square" lIns="68569" tIns="68569" rIns="68569" bIns="68569" anchor="t" anchorCtr="0">
            <a:noAutofit/>
          </a:bodyPr>
          <a:lstStyle/>
          <a:p>
            <a:r>
              <a:rPr lang="en" sz="1350" b="1" dirty="0"/>
              <a:t>Some Predictions from our VAE Model</a:t>
            </a:r>
            <a:endParaRPr sz="1350" b="1" dirty="0"/>
          </a:p>
        </p:txBody>
      </p:sp>
      <p:grpSp>
        <p:nvGrpSpPr>
          <p:cNvPr id="2" name="Group 1">
            <a:extLst>
              <a:ext uri="{FF2B5EF4-FFF2-40B4-BE49-F238E27FC236}">
                <a16:creationId xmlns:a16="http://schemas.microsoft.com/office/drawing/2014/main" id="{34CEADE2-AA0A-FD47-8E66-CF6594C2491F}"/>
              </a:ext>
            </a:extLst>
          </p:cNvPr>
          <p:cNvGrpSpPr/>
          <p:nvPr/>
        </p:nvGrpSpPr>
        <p:grpSpPr>
          <a:xfrm>
            <a:off x="753750" y="1186106"/>
            <a:ext cx="2917500" cy="1401563"/>
            <a:chOff x="2175725" y="839900"/>
            <a:chExt cx="3890000" cy="1868750"/>
          </a:xfrm>
        </p:grpSpPr>
        <p:pic>
          <p:nvPicPr>
            <p:cNvPr id="88" name="Google Shape;88;p16"/>
            <p:cNvPicPr preferRelativeResize="0"/>
            <p:nvPr/>
          </p:nvPicPr>
          <p:blipFill>
            <a:blip r:embed="rId3">
              <a:alphaModFix/>
            </a:blip>
            <a:stretch>
              <a:fillRect/>
            </a:stretch>
          </p:blipFill>
          <p:spPr>
            <a:xfrm>
              <a:off x="2175725" y="1549575"/>
              <a:ext cx="3214550" cy="551450"/>
            </a:xfrm>
            <a:prstGeom prst="rect">
              <a:avLst/>
            </a:prstGeom>
            <a:noFill/>
            <a:ln>
              <a:noFill/>
            </a:ln>
          </p:spPr>
        </p:pic>
        <p:pic>
          <p:nvPicPr>
            <p:cNvPr id="89" name="Google Shape;89;p16"/>
            <p:cNvPicPr preferRelativeResize="0"/>
            <p:nvPr/>
          </p:nvPicPr>
          <p:blipFill>
            <a:blip r:embed="rId4">
              <a:alphaModFix/>
            </a:blip>
            <a:stretch>
              <a:fillRect/>
            </a:stretch>
          </p:blipFill>
          <p:spPr>
            <a:xfrm>
              <a:off x="2217850" y="2157200"/>
              <a:ext cx="2180157" cy="551450"/>
            </a:xfrm>
            <a:prstGeom prst="rect">
              <a:avLst/>
            </a:prstGeom>
            <a:noFill/>
            <a:ln>
              <a:noFill/>
            </a:ln>
          </p:spPr>
        </p:pic>
        <p:pic>
          <p:nvPicPr>
            <p:cNvPr id="92" name="Google Shape;92;p16"/>
            <p:cNvPicPr preferRelativeResize="0"/>
            <p:nvPr/>
          </p:nvPicPr>
          <p:blipFill>
            <a:blip r:embed="rId5">
              <a:alphaModFix/>
            </a:blip>
            <a:stretch>
              <a:fillRect/>
            </a:stretch>
          </p:blipFill>
          <p:spPr>
            <a:xfrm>
              <a:off x="2217850" y="981000"/>
              <a:ext cx="2506675" cy="512400"/>
            </a:xfrm>
            <a:prstGeom prst="rect">
              <a:avLst/>
            </a:prstGeom>
            <a:noFill/>
            <a:ln>
              <a:noFill/>
            </a:ln>
          </p:spPr>
        </p:pic>
        <p:pic>
          <p:nvPicPr>
            <p:cNvPr id="94" name="Google Shape;94;p16"/>
            <p:cNvPicPr preferRelativeResize="0"/>
            <p:nvPr/>
          </p:nvPicPr>
          <p:blipFill>
            <a:blip r:embed="rId6">
              <a:alphaModFix/>
            </a:blip>
            <a:stretch>
              <a:fillRect/>
            </a:stretch>
          </p:blipFill>
          <p:spPr>
            <a:xfrm>
              <a:off x="4986925" y="839900"/>
              <a:ext cx="450150" cy="428625"/>
            </a:xfrm>
            <a:prstGeom prst="rect">
              <a:avLst/>
            </a:prstGeom>
            <a:noFill/>
            <a:ln>
              <a:noFill/>
            </a:ln>
          </p:spPr>
        </p:pic>
        <p:pic>
          <p:nvPicPr>
            <p:cNvPr id="95" name="Google Shape;95;p16"/>
            <p:cNvPicPr preferRelativeResize="0"/>
            <p:nvPr/>
          </p:nvPicPr>
          <p:blipFill>
            <a:blip r:embed="rId6">
              <a:alphaModFix/>
            </a:blip>
            <a:stretch>
              <a:fillRect/>
            </a:stretch>
          </p:blipFill>
          <p:spPr>
            <a:xfrm>
              <a:off x="5615575" y="1537834"/>
              <a:ext cx="450150" cy="428615"/>
            </a:xfrm>
            <a:prstGeom prst="rect">
              <a:avLst/>
            </a:prstGeom>
            <a:noFill/>
            <a:ln>
              <a:noFill/>
            </a:ln>
          </p:spPr>
        </p:pic>
        <p:pic>
          <p:nvPicPr>
            <p:cNvPr id="96" name="Google Shape;96;p16"/>
            <p:cNvPicPr preferRelativeResize="0"/>
            <p:nvPr/>
          </p:nvPicPr>
          <p:blipFill>
            <a:blip r:embed="rId6">
              <a:alphaModFix/>
            </a:blip>
            <a:stretch>
              <a:fillRect/>
            </a:stretch>
          </p:blipFill>
          <p:spPr>
            <a:xfrm>
              <a:off x="4571997" y="2185991"/>
              <a:ext cx="450150" cy="428634"/>
            </a:xfrm>
            <a:prstGeom prst="rect">
              <a:avLst/>
            </a:prstGeom>
            <a:noFill/>
            <a:ln>
              <a:noFill/>
            </a:ln>
          </p:spPr>
        </p:pic>
      </p:grpSp>
      <p:sp>
        <p:nvSpPr>
          <p:cNvPr id="4" name="TextBox 3">
            <a:extLst>
              <a:ext uri="{FF2B5EF4-FFF2-40B4-BE49-F238E27FC236}">
                <a16:creationId xmlns:a16="http://schemas.microsoft.com/office/drawing/2014/main" id="{DE3BAE2C-BDE4-3244-A560-47EDD344107A}"/>
              </a:ext>
            </a:extLst>
          </p:cNvPr>
          <p:cNvSpPr txBox="1"/>
          <p:nvPr/>
        </p:nvSpPr>
        <p:spPr>
          <a:xfrm>
            <a:off x="3866412" y="1648157"/>
            <a:ext cx="2566392" cy="738664"/>
          </a:xfrm>
          <a:prstGeom prst="rect">
            <a:avLst/>
          </a:prstGeom>
          <a:noFill/>
        </p:spPr>
        <p:txBody>
          <a:bodyPr wrap="square" rtlCol="0">
            <a:spAutoFit/>
          </a:bodyPr>
          <a:lstStyle/>
          <a:p>
            <a:r>
              <a:rPr lang="en-US" sz="1050" dirty="0">
                <a:solidFill>
                  <a:srgbClr val="FF0000"/>
                </a:solidFill>
              </a:rPr>
              <a:t>The model can predict the large molecules accurately, but there are some issues predicting the smaller ones.</a:t>
            </a:r>
          </a:p>
        </p:txBody>
      </p:sp>
      <p:sp>
        <p:nvSpPr>
          <p:cNvPr id="5" name="TextBox 4">
            <a:extLst>
              <a:ext uri="{FF2B5EF4-FFF2-40B4-BE49-F238E27FC236}">
                <a16:creationId xmlns:a16="http://schemas.microsoft.com/office/drawing/2014/main" id="{E9023C7F-54B3-B04E-B984-F7CA6453A67E}"/>
              </a:ext>
            </a:extLst>
          </p:cNvPr>
          <p:cNvSpPr txBox="1"/>
          <p:nvPr/>
        </p:nvSpPr>
        <p:spPr>
          <a:xfrm>
            <a:off x="3737610" y="2792363"/>
            <a:ext cx="2695194" cy="900246"/>
          </a:xfrm>
          <a:prstGeom prst="rect">
            <a:avLst/>
          </a:prstGeom>
          <a:noFill/>
        </p:spPr>
        <p:txBody>
          <a:bodyPr wrap="square" rtlCol="0">
            <a:spAutoFit/>
          </a:bodyPr>
          <a:lstStyle/>
          <a:p>
            <a:pPr marL="214313" indent="-214313">
              <a:buFontTx/>
              <a:buChar char="-"/>
            </a:pPr>
            <a:r>
              <a:rPr lang="en-US" sz="1050" dirty="0"/>
              <a:t>Bootstrapping from a subset of smaller molecules so that the model can see them more frequently</a:t>
            </a:r>
          </a:p>
          <a:p>
            <a:pPr marL="214313" indent="-214313">
              <a:buFontTx/>
              <a:buChar char="-"/>
            </a:pPr>
            <a:endParaRPr lang="en-US" sz="1050" dirty="0"/>
          </a:p>
          <a:p>
            <a:pPr marL="214313" indent="-214313">
              <a:buFontTx/>
              <a:buChar char="-"/>
            </a:pPr>
            <a:r>
              <a:rPr lang="en-US" sz="1050" dirty="0"/>
              <a:t>Transfer learning </a:t>
            </a:r>
          </a:p>
        </p:txBody>
      </p:sp>
      <p:grpSp>
        <p:nvGrpSpPr>
          <p:cNvPr id="7" name="Group 6">
            <a:extLst>
              <a:ext uri="{FF2B5EF4-FFF2-40B4-BE49-F238E27FC236}">
                <a16:creationId xmlns:a16="http://schemas.microsoft.com/office/drawing/2014/main" id="{215571C0-1150-AE41-BA21-C0BCBD07651F}"/>
              </a:ext>
            </a:extLst>
          </p:cNvPr>
          <p:cNvGrpSpPr/>
          <p:nvPr/>
        </p:nvGrpSpPr>
        <p:grpSpPr>
          <a:xfrm>
            <a:off x="79382" y="2651393"/>
            <a:ext cx="3172412" cy="1453425"/>
            <a:chOff x="79382" y="2651393"/>
            <a:chExt cx="3172412" cy="1453425"/>
          </a:xfrm>
        </p:grpSpPr>
        <p:grpSp>
          <p:nvGrpSpPr>
            <p:cNvPr id="3" name="Group 2">
              <a:extLst>
                <a:ext uri="{FF2B5EF4-FFF2-40B4-BE49-F238E27FC236}">
                  <a16:creationId xmlns:a16="http://schemas.microsoft.com/office/drawing/2014/main" id="{84B73AA6-C486-894B-BC26-52E190FBFE73}"/>
                </a:ext>
              </a:extLst>
            </p:cNvPr>
            <p:cNvGrpSpPr/>
            <p:nvPr/>
          </p:nvGrpSpPr>
          <p:grpSpPr>
            <a:xfrm>
              <a:off x="753750" y="2651393"/>
              <a:ext cx="2498044" cy="1453425"/>
              <a:chOff x="2175725" y="2718950"/>
              <a:chExt cx="3330725" cy="1937900"/>
            </a:xfrm>
          </p:grpSpPr>
          <p:pic>
            <p:nvPicPr>
              <p:cNvPr id="90" name="Google Shape;90;p16"/>
              <p:cNvPicPr preferRelativeResize="0"/>
              <p:nvPr/>
            </p:nvPicPr>
            <p:blipFill>
              <a:blip r:embed="rId7">
                <a:alphaModFix/>
              </a:blip>
              <a:stretch>
                <a:fillRect/>
              </a:stretch>
            </p:blipFill>
            <p:spPr>
              <a:xfrm>
                <a:off x="2175725" y="2764825"/>
                <a:ext cx="2145625" cy="484500"/>
              </a:xfrm>
              <a:prstGeom prst="rect">
                <a:avLst/>
              </a:prstGeom>
              <a:noFill/>
              <a:ln>
                <a:noFill/>
              </a:ln>
            </p:spPr>
          </p:pic>
          <p:pic>
            <p:nvPicPr>
              <p:cNvPr id="91" name="Google Shape;91;p16"/>
              <p:cNvPicPr preferRelativeResize="0"/>
              <p:nvPr/>
            </p:nvPicPr>
            <p:blipFill>
              <a:blip r:embed="rId8">
                <a:alphaModFix/>
              </a:blip>
              <a:stretch>
                <a:fillRect/>
              </a:stretch>
            </p:blipFill>
            <p:spPr>
              <a:xfrm>
                <a:off x="2217850" y="3336275"/>
                <a:ext cx="2921650" cy="584325"/>
              </a:xfrm>
              <a:prstGeom prst="rect">
                <a:avLst/>
              </a:prstGeom>
              <a:noFill/>
              <a:ln>
                <a:noFill/>
              </a:ln>
            </p:spPr>
          </p:pic>
          <p:pic>
            <p:nvPicPr>
              <p:cNvPr id="93" name="Google Shape;93;p16"/>
              <p:cNvPicPr preferRelativeResize="0"/>
              <p:nvPr/>
            </p:nvPicPr>
            <p:blipFill>
              <a:blip r:embed="rId9">
                <a:alphaModFix/>
              </a:blip>
              <a:stretch>
                <a:fillRect/>
              </a:stretch>
            </p:blipFill>
            <p:spPr>
              <a:xfrm>
                <a:off x="2217850" y="4007550"/>
                <a:ext cx="3288600" cy="612150"/>
              </a:xfrm>
              <a:prstGeom prst="rect">
                <a:avLst/>
              </a:prstGeom>
              <a:noFill/>
              <a:ln>
                <a:noFill/>
              </a:ln>
            </p:spPr>
          </p:pic>
          <p:pic>
            <p:nvPicPr>
              <p:cNvPr id="97" name="Google Shape;97;p16"/>
              <p:cNvPicPr preferRelativeResize="0"/>
              <p:nvPr/>
            </p:nvPicPr>
            <p:blipFill>
              <a:blip r:embed="rId10">
                <a:alphaModFix/>
              </a:blip>
              <a:stretch>
                <a:fillRect/>
              </a:stretch>
            </p:blipFill>
            <p:spPr>
              <a:xfrm>
                <a:off x="4572000" y="2718950"/>
                <a:ext cx="619975" cy="619975"/>
              </a:xfrm>
              <a:prstGeom prst="rect">
                <a:avLst/>
              </a:prstGeom>
              <a:noFill/>
              <a:ln>
                <a:noFill/>
              </a:ln>
            </p:spPr>
          </p:pic>
          <p:pic>
            <p:nvPicPr>
              <p:cNvPr id="98" name="Google Shape;98;p16"/>
              <p:cNvPicPr preferRelativeResize="0"/>
              <p:nvPr/>
            </p:nvPicPr>
            <p:blipFill>
              <a:blip r:embed="rId10">
                <a:alphaModFix/>
              </a:blip>
              <a:stretch>
                <a:fillRect/>
              </a:stretch>
            </p:blipFill>
            <p:spPr>
              <a:xfrm>
                <a:off x="4275025" y="3385700"/>
                <a:ext cx="619975" cy="619975"/>
              </a:xfrm>
              <a:prstGeom prst="rect">
                <a:avLst/>
              </a:prstGeom>
              <a:noFill/>
              <a:ln>
                <a:noFill/>
              </a:ln>
            </p:spPr>
          </p:pic>
          <p:pic>
            <p:nvPicPr>
              <p:cNvPr id="99" name="Google Shape;99;p16"/>
              <p:cNvPicPr preferRelativeResize="0"/>
              <p:nvPr/>
            </p:nvPicPr>
            <p:blipFill>
              <a:blip r:embed="rId10">
                <a:alphaModFix/>
              </a:blip>
              <a:stretch>
                <a:fillRect/>
              </a:stretch>
            </p:blipFill>
            <p:spPr>
              <a:xfrm>
                <a:off x="4210050" y="4152900"/>
                <a:ext cx="503950" cy="503950"/>
              </a:xfrm>
              <a:prstGeom prst="rect">
                <a:avLst/>
              </a:prstGeom>
              <a:noFill/>
              <a:ln>
                <a:noFill/>
              </a:ln>
            </p:spPr>
          </p:pic>
        </p:grpSp>
        <p:sp>
          <p:nvSpPr>
            <p:cNvPr id="6" name="Rectangle 5">
              <a:extLst>
                <a:ext uri="{FF2B5EF4-FFF2-40B4-BE49-F238E27FC236}">
                  <a16:creationId xmlns:a16="http://schemas.microsoft.com/office/drawing/2014/main" id="{8FC32C7D-8C27-F445-941D-7983441242FB}"/>
                </a:ext>
              </a:extLst>
            </p:cNvPr>
            <p:cNvSpPr/>
            <p:nvPr/>
          </p:nvSpPr>
          <p:spPr>
            <a:xfrm>
              <a:off x="79382" y="2741198"/>
              <a:ext cx="705962" cy="261610"/>
            </a:xfrm>
            <a:prstGeom prst="rect">
              <a:avLst/>
            </a:prstGeom>
          </p:spPr>
          <p:txBody>
            <a:bodyPr wrap="square">
              <a:spAutoFit/>
            </a:bodyPr>
            <a:lstStyle/>
            <a:p>
              <a:r>
                <a:rPr lang="en-US" sz="1100" dirty="0">
                  <a:solidFill>
                    <a:srgbClr val="FF0000"/>
                  </a:solidFill>
                  <a:latin typeface="Arial" panose="020B0604020202020204" pitchFamily="34" charset="0"/>
                </a:rPr>
                <a:t>1/6 off</a:t>
              </a:r>
              <a:endParaRPr lang="en-US" sz="1100" dirty="0">
                <a:solidFill>
                  <a:srgbClr val="FF0000"/>
                </a:solidFill>
              </a:endParaRPr>
            </a:p>
          </p:txBody>
        </p:sp>
        <p:sp>
          <p:nvSpPr>
            <p:cNvPr id="21" name="Rectangle 20">
              <a:extLst>
                <a:ext uri="{FF2B5EF4-FFF2-40B4-BE49-F238E27FC236}">
                  <a16:creationId xmlns:a16="http://schemas.microsoft.com/office/drawing/2014/main" id="{C824F5C6-07C6-E446-BAEB-8C0229D52216}"/>
                </a:ext>
              </a:extLst>
            </p:cNvPr>
            <p:cNvSpPr/>
            <p:nvPr/>
          </p:nvSpPr>
          <p:spPr>
            <a:xfrm>
              <a:off x="158766" y="3204192"/>
              <a:ext cx="705962" cy="261610"/>
            </a:xfrm>
            <a:prstGeom prst="rect">
              <a:avLst/>
            </a:prstGeom>
          </p:spPr>
          <p:txBody>
            <a:bodyPr wrap="square">
              <a:spAutoFit/>
            </a:bodyPr>
            <a:lstStyle/>
            <a:p>
              <a:r>
                <a:rPr lang="en-US" sz="1100" dirty="0">
                  <a:solidFill>
                    <a:srgbClr val="FF0000"/>
                  </a:solidFill>
                  <a:latin typeface="Arial" panose="020B0604020202020204" pitchFamily="34" charset="0"/>
                </a:rPr>
                <a:t>2/4 off</a:t>
              </a:r>
              <a:endParaRPr lang="en-US" sz="1100" dirty="0">
                <a:solidFill>
                  <a:srgbClr val="FF0000"/>
                </a:solidFill>
              </a:endParaRPr>
            </a:p>
          </p:txBody>
        </p:sp>
        <p:sp>
          <p:nvSpPr>
            <p:cNvPr id="22" name="Rectangle 21">
              <a:extLst>
                <a:ext uri="{FF2B5EF4-FFF2-40B4-BE49-F238E27FC236}">
                  <a16:creationId xmlns:a16="http://schemas.microsoft.com/office/drawing/2014/main" id="{CB95B4CE-62CB-924C-B375-E94E59BD75AF}"/>
                </a:ext>
              </a:extLst>
            </p:cNvPr>
            <p:cNvSpPr/>
            <p:nvPr/>
          </p:nvSpPr>
          <p:spPr>
            <a:xfrm>
              <a:off x="167940" y="3747498"/>
              <a:ext cx="705962" cy="261610"/>
            </a:xfrm>
            <a:prstGeom prst="rect">
              <a:avLst/>
            </a:prstGeom>
          </p:spPr>
          <p:txBody>
            <a:bodyPr wrap="square">
              <a:spAutoFit/>
            </a:bodyPr>
            <a:lstStyle/>
            <a:p>
              <a:r>
                <a:rPr lang="en-US" sz="1100" dirty="0">
                  <a:solidFill>
                    <a:srgbClr val="FF0000"/>
                  </a:solidFill>
                  <a:latin typeface="Arial" panose="020B0604020202020204" pitchFamily="34" charset="0"/>
                </a:rPr>
                <a:t>2/3 off</a:t>
              </a:r>
              <a:endParaRPr lang="en-US" sz="1100" dirty="0">
                <a:solidFill>
                  <a:srgbClr val="FF0000"/>
                </a:solidFill>
              </a:endParaRPr>
            </a:p>
          </p:txBody>
        </p:sp>
      </p:gr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03"/>
        <p:cNvGrpSpPr/>
        <p:nvPr/>
      </p:nvGrpSpPr>
      <p:grpSpPr>
        <a:xfrm>
          <a:off x="0" y="0"/>
          <a:ext cx="0" cy="0"/>
          <a:chOff x="0" y="0"/>
          <a:chExt cx="0" cy="0"/>
        </a:xfrm>
      </p:grpSpPr>
      <p:sp>
        <p:nvSpPr>
          <p:cNvPr id="104" name="Google Shape;104;p17"/>
          <p:cNvSpPr txBox="1"/>
          <p:nvPr/>
        </p:nvSpPr>
        <p:spPr>
          <a:xfrm>
            <a:off x="184659" y="720844"/>
            <a:ext cx="3614625" cy="411300"/>
          </a:xfrm>
          <a:prstGeom prst="rect">
            <a:avLst/>
          </a:prstGeom>
          <a:noFill/>
          <a:ln>
            <a:noFill/>
          </a:ln>
        </p:spPr>
        <p:txBody>
          <a:bodyPr spcFirstLastPara="1" wrap="square" lIns="68569" tIns="68569" rIns="68569" bIns="68569" anchor="t" anchorCtr="0">
            <a:noAutofit/>
          </a:bodyPr>
          <a:lstStyle/>
          <a:p>
            <a:r>
              <a:rPr lang="en" sz="1050"/>
              <a:t>Current Model: Can </a:t>
            </a:r>
            <a:r>
              <a:rPr lang="en" sz="1050" b="1"/>
              <a:t>only learn single small molecules</a:t>
            </a:r>
            <a:endParaRPr sz="1050" b="1"/>
          </a:p>
        </p:txBody>
      </p:sp>
      <p:sp>
        <p:nvSpPr>
          <p:cNvPr id="105" name="Google Shape;105;p17"/>
          <p:cNvSpPr/>
          <p:nvPr/>
        </p:nvSpPr>
        <p:spPr>
          <a:xfrm>
            <a:off x="488237" y="1155695"/>
            <a:ext cx="224775" cy="7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6" name="Google Shape;106;p17"/>
          <p:cNvSpPr/>
          <p:nvPr/>
        </p:nvSpPr>
        <p:spPr>
          <a:xfrm>
            <a:off x="2807168" y="1155695"/>
            <a:ext cx="224775" cy="7731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7" name="Google Shape;107;p17"/>
          <p:cNvSpPr/>
          <p:nvPr/>
        </p:nvSpPr>
        <p:spPr>
          <a:xfrm rot="-5400000">
            <a:off x="912333" y="1353411"/>
            <a:ext cx="537075" cy="377756"/>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8" name="Google Shape;108;p17"/>
          <p:cNvSpPr/>
          <p:nvPr/>
        </p:nvSpPr>
        <p:spPr>
          <a:xfrm rot="5400000">
            <a:off x="2107651" y="1353411"/>
            <a:ext cx="537075" cy="377756"/>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09" name="Google Shape;109;p17"/>
          <p:cNvSpPr/>
          <p:nvPr/>
        </p:nvSpPr>
        <p:spPr>
          <a:xfrm>
            <a:off x="1617975" y="1404181"/>
            <a:ext cx="321075" cy="2763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10" name="Google Shape;110;p17"/>
          <p:cNvCxnSpPr>
            <a:stCxn id="105" idx="3"/>
            <a:endCxn id="107" idx="0"/>
          </p:cNvCxnSpPr>
          <p:nvPr/>
        </p:nvCxnSpPr>
        <p:spPr>
          <a:xfrm>
            <a:off x="713012" y="1542245"/>
            <a:ext cx="279000" cy="0"/>
          </a:xfrm>
          <a:prstGeom prst="straightConnector1">
            <a:avLst/>
          </a:prstGeom>
          <a:noFill/>
          <a:ln w="9525" cap="flat" cmpd="sng">
            <a:solidFill>
              <a:schemeClr val="dk2"/>
            </a:solidFill>
            <a:prstDash val="solid"/>
            <a:round/>
            <a:headEnd type="none" w="med" len="med"/>
            <a:tailEnd type="triangle" w="med" len="med"/>
          </a:ln>
        </p:spPr>
      </p:cxnSp>
      <p:cxnSp>
        <p:nvCxnSpPr>
          <p:cNvPr id="111" name="Google Shape;111;p17"/>
          <p:cNvCxnSpPr>
            <a:endCxn id="109" idx="1"/>
          </p:cNvCxnSpPr>
          <p:nvPr/>
        </p:nvCxnSpPr>
        <p:spPr>
          <a:xfrm>
            <a:off x="1369575" y="1542331"/>
            <a:ext cx="248400" cy="0"/>
          </a:xfrm>
          <a:prstGeom prst="straightConnector1">
            <a:avLst/>
          </a:prstGeom>
          <a:noFill/>
          <a:ln w="9525" cap="flat" cmpd="sng">
            <a:solidFill>
              <a:schemeClr val="dk2"/>
            </a:solidFill>
            <a:prstDash val="solid"/>
            <a:round/>
            <a:headEnd type="none" w="med" len="med"/>
            <a:tailEnd type="triangle" w="med" len="med"/>
          </a:ln>
        </p:spPr>
      </p:cxnSp>
      <p:cxnSp>
        <p:nvCxnSpPr>
          <p:cNvPr id="112" name="Google Shape;112;p17"/>
          <p:cNvCxnSpPr>
            <a:endCxn id="108" idx="2"/>
          </p:cNvCxnSpPr>
          <p:nvPr/>
        </p:nvCxnSpPr>
        <p:spPr>
          <a:xfrm>
            <a:off x="1949036" y="1542288"/>
            <a:ext cx="238275" cy="0"/>
          </a:xfrm>
          <a:prstGeom prst="straightConnector1">
            <a:avLst/>
          </a:prstGeom>
          <a:noFill/>
          <a:ln w="9525" cap="flat" cmpd="sng">
            <a:solidFill>
              <a:schemeClr val="dk2"/>
            </a:solidFill>
            <a:prstDash val="solid"/>
            <a:round/>
            <a:headEnd type="none" w="med" len="med"/>
            <a:tailEnd type="triangle" w="med" len="med"/>
          </a:ln>
        </p:spPr>
      </p:cxnSp>
      <p:cxnSp>
        <p:nvCxnSpPr>
          <p:cNvPr id="113" name="Google Shape;113;p17"/>
          <p:cNvCxnSpPr>
            <a:endCxn id="106" idx="1"/>
          </p:cNvCxnSpPr>
          <p:nvPr/>
        </p:nvCxnSpPr>
        <p:spPr>
          <a:xfrm>
            <a:off x="2565068" y="1542245"/>
            <a:ext cx="242100" cy="0"/>
          </a:xfrm>
          <a:prstGeom prst="straightConnector1">
            <a:avLst/>
          </a:prstGeom>
          <a:noFill/>
          <a:ln w="9525" cap="flat" cmpd="sng">
            <a:solidFill>
              <a:schemeClr val="dk2"/>
            </a:solidFill>
            <a:prstDash val="solid"/>
            <a:round/>
            <a:headEnd type="none" w="med" len="med"/>
            <a:tailEnd type="triangle" w="med" len="med"/>
          </a:ln>
        </p:spPr>
      </p:cxnSp>
      <p:sp>
        <p:nvSpPr>
          <p:cNvPr id="114" name="Google Shape;114;p17"/>
          <p:cNvSpPr txBox="1"/>
          <p:nvPr/>
        </p:nvSpPr>
        <p:spPr>
          <a:xfrm>
            <a:off x="77963" y="1981029"/>
            <a:ext cx="1045575" cy="350550"/>
          </a:xfrm>
          <a:prstGeom prst="rect">
            <a:avLst/>
          </a:prstGeom>
          <a:noFill/>
          <a:ln>
            <a:noFill/>
          </a:ln>
        </p:spPr>
        <p:txBody>
          <a:bodyPr spcFirstLastPara="1" wrap="square" lIns="68569" tIns="68569" rIns="68569" bIns="68569" anchor="t" anchorCtr="0">
            <a:noAutofit/>
          </a:bodyPr>
          <a:lstStyle/>
          <a:p>
            <a:pPr algn="ctr"/>
            <a:r>
              <a:rPr lang="en" sz="825"/>
              <a:t>Input layer: Single molecule SMILE string</a:t>
            </a:r>
            <a:endParaRPr sz="825"/>
          </a:p>
        </p:txBody>
      </p:sp>
      <p:sp>
        <p:nvSpPr>
          <p:cNvPr id="115" name="Google Shape;115;p17"/>
          <p:cNvSpPr txBox="1"/>
          <p:nvPr/>
        </p:nvSpPr>
        <p:spPr>
          <a:xfrm>
            <a:off x="874577" y="1026816"/>
            <a:ext cx="612450" cy="225900"/>
          </a:xfrm>
          <a:prstGeom prst="rect">
            <a:avLst/>
          </a:prstGeom>
          <a:noFill/>
          <a:ln>
            <a:noFill/>
          </a:ln>
        </p:spPr>
        <p:txBody>
          <a:bodyPr spcFirstLastPara="1" wrap="square" lIns="68569" tIns="68569" rIns="68569" bIns="68569" anchor="t" anchorCtr="0">
            <a:noAutofit/>
          </a:bodyPr>
          <a:lstStyle/>
          <a:p>
            <a:pPr algn="ctr"/>
            <a:r>
              <a:rPr lang="en" sz="825"/>
              <a:t>Encoder</a:t>
            </a:r>
            <a:endParaRPr sz="825"/>
          </a:p>
        </p:txBody>
      </p:sp>
      <p:sp>
        <p:nvSpPr>
          <p:cNvPr id="116" name="Google Shape;116;p17"/>
          <p:cNvSpPr txBox="1"/>
          <p:nvPr/>
        </p:nvSpPr>
        <p:spPr>
          <a:xfrm>
            <a:off x="2069895" y="1026816"/>
            <a:ext cx="612450" cy="225900"/>
          </a:xfrm>
          <a:prstGeom prst="rect">
            <a:avLst/>
          </a:prstGeom>
          <a:noFill/>
          <a:ln>
            <a:noFill/>
          </a:ln>
        </p:spPr>
        <p:txBody>
          <a:bodyPr spcFirstLastPara="1" wrap="square" lIns="68569" tIns="68569" rIns="68569" bIns="68569" anchor="t" anchorCtr="0">
            <a:noAutofit/>
          </a:bodyPr>
          <a:lstStyle/>
          <a:p>
            <a:pPr algn="ctr"/>
            <a:r>
              <a:rPr lang="en" sz="825"/>
              <a:t>Decoder</a:t>
            </a:r>
            <a:endParaRPr sz="825"/>
          </a:p>
        </p:txBody>
      </p:sp>
      <p:sp>
        <p:nvSpPr>
          <p:cNvPr id="117" name="Google Shape;117;p17"/>
          <p:cNvSpPr txBox="1"/>
          <p:nvPr/>
        </p:nvSpPr>
        <p:spPr>
          <a:xfrm>
            <a:off x="1472236" y="1680396"/>
            <a:ext cx="612450" cy="225900"/>
          </a:xfrm>
          <a:prstGeom prst="rect">
            <a:avLst/>
          </a:prstGeom>
          <a:noFill/>
          <a:ln>
            <a:noFill/>
          </a:ln>
        </p:spPr>
        <p:txBody>
          <a:bodyPr spcFirstLastPara="1" wrap="square" lIns="68569" tIns="68569" rIns="68569" bIns="68569" anchor="t" anchorCtr="0">
            <a:noAutofit/>
          </a:bodyPr>
          <a:lstStyle/>
          <a:p>
            <a:pPr algn="ctr"/>
            <a:r>
              <a:rPr lang="en" sz="825"/>
              <a:t>Latent Space</a:t>
            </a:r>
            <a:endParaRPr sz="825"/>
          </a:p>
        </p:txBody>
      </p:sp>
      <p:sp>
        <p:nvSpPr>
          <p:cNvPr id="118" name="Google Shape;118;p17"/>
          <p:cNvSpPr txBox="1"/>
          <p:nvPr/>
        </p:nvSpPr>
        <p:spPr>
          <a:xfrm>
            <a:off x="2347435" y="1981029"/>
            <a:ext cx="1144350" cy="350550"/>
          </a:xfrm>
          <a:prstGeom prst="rect">
            <a:avLst/>
          </a:prstGeom>
          <a:noFill/>
          <a:ln>
            <a:noFill/>
          </a:ln>
        </p:spPr>
        <p:txBody>
          <a:bodyPr spcFirstLastPara="1" wrap="square" lIns="68569" tIns="68569" rIns="68569" bIns="68569" anchor="t" anchorCtr="0">
            <a:noAutofit/>
          </a:bodyPr>
          <a:lstStyle/>
          <a:p>
            <a:pPr algn="ctr"/>
            <a:r>
              <a:rPr lang="en" sz="825"/>
              <a:t>Output layer: (Ideally the same single molecule)</a:t>
            </a:r>
            <a:endParaRPr sz="825"/>
          </a:p>
        </p:txBody>
      </p:sp>
      <p:sp>
        <p:nvSpPr>
          <p:cNvPr id="119" name="Google Shape;119;p17"/>
          <p:cNvSpPr txBox="1"/>
          <p:nvPr/>
        </p:nvSpPr>
        <p:spPr>
          <a:xfrm>
            <a:off x="3031931" y="2536116"/>
            <a:ext cx="3686625" cy="428625"/>
          </a:xfrm>
          <a:prstGeom prst="rect">
            <a:avLst/>
          </a:prstGeom>
          <a:noFill/>
          <a:ln>
            <a:noFill/>
          </a:ln>
        </p:spPr>
        <p:txBody>
          <a:bodyPr spcFirstLastPara="1" wrap="square" lIns="68569" tIns="68569" rIns="68569" bIns="68569" anchor="t" anchorCtr="0">
            <a:noAutofit/>
          </a:bodyPr>
          <a:lstStyle/>
          <a:p>
            <a:pPr algn="ctr"/>
            <a:r>
              <a:rPr lang="en" sz="1050"/>
              <a:t>Goal Model: </a:t>
            </a:r>
            <a:r>
              <a:rPr lang="en" sz="1050" b="1"/>
              <a:t>Can learn reaction sets</a:t>
            </a:r>
            <a:r>
              <a:rPr lang="en" sz="1050"/>
              <a:t> + </a:t>
            </a:r>
            <a:r>
              <a:rPr lang="en" sz="1050" b="1"/>
              <a:t>QSPR prediction</a:t>
            </a:r>
            <a:endParaRPr sz="1050" b="1"/>
          </a:p>
        </p:txBody>
      </p:sp>
      <p:sp>
        <p:nvSpPr>
          <p:cNvPr id="120" name="Google Shape;120;p17"/>
          <p:cNvSpPr/>
          <p:nvPr/>
        </p:nvSpPr>
        <p:spPr>
          <a:xfrm>
            <a:off x="3606740" y="3046231"/>
            <a:ext cx="220950" cy="8057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21" name="Google Shape;121;p17"/>
          <p:cNvSpPr/>
          <p:nvPr/>
        </p:nvSpPr>
        <p:spPr>
          <a:xfrm>
            <a:off x="5886596" y="3046231"/>
            <a:ext cx="220950" cy="805725"/>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22" name="Google Shape;122;p17"/>
          <p:cNvSpPr/>
          <p:nvPr/>
        </p:nvSpPr>
        <p:spPr>
          <a:xfrm rot="-5400000">
            <a:off x="4007831" y="3263446"/>
            <a:ext cx="559743" cy="371390"/>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23" name="Google Shape;123;p17"/>
          <p:cNvSpPr/>
          <p:nvPr/>
        </p:nvSpPr>
        <p:spPr>
          <a:xfrm rot="5400000">
            <a:off x="5183007" y="3263446"/>
            <a:ext cx="559743" cy="371390"/>
          </a:xfrm>
          <a:prstGeom prst="flowChartManualOperation">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sp>
        <p:nvSpPr>
          <p:cNvPr id="124" name="Google Shape;124;p17"/>
          <p:cNvSpPr/>
          <p:nvPr/>
        </p:nvSpPr>
        <p:spPr>
          <a:xfrm>
            <a:off x="4717442" y="3305204"/>
            <a:ext cx="315900" cy="28800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25" name="Google Shape;125;p17"/>
          <p:cNvCxnSpPr>
            <a:stCxn id="120" idx="3"/>
            <a:endCxn id="122" idx="0"/>
          </p:cNvCxnSpPr>
          <p:nvPr/>
        </p:nvCxnSpPr>
        <p:spPr>
          <a:xfrm>
            <a:off x="3827690" y="3449093"/>
            <a:ext cx="274275" cy="0"/>
          </a:xfrm>
          <a:prstGeom prst="straightConnector1">
            <a:avLst/>
          </a:prstGeom>
          <a:noFill/>
          <a:ln w="9525" cap="flat" cmpd="sng">
            <a:solidFill>
              <a:schemeClr val="dk2"/>
            </a:solidFill>
            <a:prstDash val="solid"/>
            <a:round/>
            <a:headEnd type="none" w="med" len="med"/>
            <a:tailEnd type="triangle" w="med" len="med"/>
          </a:ln>
        </p:spPr>
      </p:cxnSp>
      <p:cxnSp>
        <p:nvCxnSpPr>
          <p:cNvPr id="126" name="Google Shape;126;p17"/>
          <p:cNvCxnSpPr>
            <a:endCxn id="124" idx="1"/>
          </p:cNvCxnSpPr>
          <p:nvPr/>
        </p:nvCxnSpPr>
        <p:spPr>
          <a:xfrm>
            <a:off x="4473317" y="3449204"/>
            <a:ext cx="244125" cy="0"/>
          </a:xfrm>
          <a:prstGeom prst="straightConnector1">
            <a:avLst/>
          </a:prstGeom>
          <a:noFill/>
          <a:ln w="9525" cap="flat" cmpd="sng">
            <a:solidFill>
              <a:schemeClr val="dk2"/>
            </a:solidFill>
            <a:prstDash val="solid"/>
            <a:round/>
            <a:headEnd type="none" w="med" len="med"/>
            <a:tailEnd type="triangle" w="med" len="med"/>
          </a:ln>
        </p:spPr>
      </p:cxnSp>
      <p:cxnSp>
        <p:nvCxnSpPr>
          <p:cNvPr id="127" name="Google Shape;127;p17"/>
          <p:cNvCxnSpPr>
            <a:endCxn id="123" idx="2"/>
          </p:cNvCxnSpPr>
          <p:nvPr/>
        </p:nvCxnSpPr>
        <p:spPr>
          <a:xfrm>
            <a:off x="5042958" y="3449141"/>
            <a:ext cx="234225" cy="0"/>
          </a:xfrm>
          <a:prstGeom prst="straightConnector1">
            <a:avLst/>
          </a:prstGeom>
          <a:noFill/>
          <a:ln w="9525" cap="flat" cmpd="sng">
            <a:solidFill>
              <a:schemeClr val="dk2"/>
            </a:solidFill>
            <a:prstDash val="solid"/>
            <a:round/>
            <a:headEnd type="none" w="med" len="med"/>
            <a:tailEnd type="triangle" w="med" len="med"/>
          </a:ln>
        </p:spPr>
      </p:cxnSp>
      <p:cxnSp>
        <p:nvCxnSpPr>
          <p:cNvPr id="128" name="Google Shape;128;p17"/>
          <p:cNvCxnSpPr>
            <a:endCxn id="121" idx="1"/>
          </p:cNvCxnSpPr>
          <p:nvPr/>
        </p:nvCxnSpPr>
        <p:spPr>
          <a:xfrm>
            <a:off x="5648321" y="3449093"/>
            <a:ext cx="238275" cy="0"/>
          </a:xfrm>
          <a:prstGeom prst="straightConnector1">
            <a:avLst/>
          </a:prstGeom>
          <a:noFill/>
          <a:ln w="9525" cap="flat" cmpd="sng">
            <a:solidFill>
              <a:schemeClr val="dk2"/>
            </a:solidFill>
            <a:prstDash val="solid"/>
            <a:round/>
            <a:headEnd type="none" w="med" len="med"/>
            <a:tailEnd type="triangle" w="med" len="med"/>
          </a:ln>
        </p:spPr>
      </p:cxnSp>
      <p:sp>
        <p:nvSpPr>
          <p:cNvPr id="129" name="Google Shape;129;p17"/>
          <p:cNvSpPr txBox="1"/>
          <p:nvPr/>
        </p:nvSpPr>
        <p:spPr>
          <a:xfrm>
            <a:off x="3203472" y="3851968"/>
            <a:ext cx="1027800" cy="365175"/>
          </a:xfrm>
          <a:prstGeom prst="rect">
            <a:avLst/>
          </a:prstGeom>
          <a:noFill/>
          <a:ln>
            <a:noFill/>
          </a:ln>
        </p:spPr>
        <p:txBody>
          <a:bodyPr spcFirstLastPara="1" wrap="square" lIns="68569" tIns="68569" rIns="68569" bIns="68569" anchor="t" anchorCtr="0">
            <a:noAutofit/>
          </a:bodyPr>
          <a:lstStyle/>
          <a:p>
            <a:pPr algn="ctr"/>
            <a:r>
              <a:rPr lang="en" sz="825"/>
              <a:t>Input layer: Reaction molecules set SMILE string</a:t>
            </a:r>
            <a:endParaRPr sz="825"/>
          </a:p>
        </p:txBody>
      </p:sp>
      <p:sp>
        <p:nvSpPr>
          <p:cNvPr id="130" name="Google Shape;130;p17"/>
          <p:cNvSpPr txBox="1"/>
          <p:nvPr/>
        </p:nvSpPr>
        <p:spPr>
          <a:xfrm>
            <a:off x="3986570" y="2911912"/>
            <a:ext cx="602100" cy="235575"/>
          </a:xfrm>
          <a:prstGeom prst="rect">
            <a:avLst/>
          </a:prstGeom>
          <a:noFill/>
          <a:ln>
            <a:noFill/>
          </a:ln>
        </p:spPr>
        <p:txBody>
          <a:bodyPr spcFirstLastPara="1" wrap="square" lIns="68569" tIns="68569" rIns="68569" bIns="68569" anchor="t" anchorCtr="0">
            <a:noAutofit/>
          </a:bodyPr>
          <a:lstStyle/>
          <a:p>
            <a:pPr algn="ctr"/>
            <a:r>
              <a:rPr lang="en" sz="825"/>
              <a:t>Encoder</a:t>
            </a:r>
            <a:endParaRPr sz="825"/>
          </a:p>
        </p:txBody>
      </p:sp>
      <p:sp>
        <p:nvSpPr>
          <p:cNvPr id="131" name="Google Shape;131;p17"/>
          <p:cNvSpPr txBox="1"/>
          <p:nvPr/>
        </p:nvSpPr>
        <p:spPr>
          <a:xfrm>
            <a:off x="5161746" y="2911912"/>
            <a:ext cx="602100" cy="235575"/>
          </a:xfrm>
          <a:prstGeom prst="rect">
            <a:avLst/>
          </a:prstGeom>
          <a:noFill/>
          <a:ln>
            <a:noFill/>
          </a:ln>
        </p:spPr>
        <p:txBody>
          <a:bodyPr spcFirstLastPara="1" wrap="square" lIns="68569" tIns="68569" rIns="68569" bIns="68569" anchor="t" anchorCtr="0">
            <a:noAutofit/>
          </a:bodyPr>
          <a:lstStyle/>
          <a:p>
            <a:pPr algn="ctr"/>
            <a:r>
              <a:rPr lang="en" sz="825"/>
              <a:t>Decoder</a:t>
            </a:r>
            <a:endParaRPr sz="825"/>
          </a:p>
        </p:txBody>
      </p:sp>
      <p:sp>
        <p:nvSpPr>
          <p:cNvPr id="132" name="Google Shape;132;p17"/>
          <p:cNvSpPr txBox="1"/>
          <p:nvPr/>
        </p:nvSpPr>
        <p:spPr>
          <a:xfrm>
            <a:off x="4574211" y="2933726"/>
            <a:ext cx="602100" cy="235575"/>
          </a:xfrm>
          <a:prstGeom prst="rect">
            <a:avLst/>
          </a:prstGeom>
          <a:noFill/>
          <a:ln>
            <a:noFill/>
          </a:ln>
        </p:spPr>
        <p:txBody>
          <a:bodyPr spcFirstLastPara="1" wrap="square" lIns="68569" tIns="68569" rIns="68569" bIns="68569" anchor="t" anchorCtr="0">
            <a:noAutofit/>
          </a:bodyPr>
          <a:lstStyle/>
          <a:p>
            <a:pPr algn="ctr"/>
            <a:r>
              <a:rPr lang="en" sz="825"/>
              <a:t>Latent Space</a:t>
            </a:r>
            <a:endParaRPr sz="825"/>
          </a:p>
        </p:txBody>
      </p:sp>
      <p:sp>
        <p:nvSpPr>
          <p:cNvPr id="133" name="Google Shape;133;p17"/>
          <p:cNvSpPr txBox="1"/>
          <p:nvPr/>
        </p:nvSpPr>
        <p:spPr>
          <a:xfrm>
            <a:off x="5434610" y="3906399"/>
            <a:ext cx="1125000" cy="365175"/>
          </a:xfrm>
          <a:prstGeom prst="rect">
            <a:avLst/>
          </a:prstGeom>
          <a:noFill/>
          <a:ln>
            <a:noFill/>
          </a:ln>
        </p:spPr>
        <p:txBody>
          <a:bodyPr spcFirstLastPara="1" wrap="square" lIns="68569" tIns="68569" rIns="68569" bIns="68569" anchor="t" anchorCtr="0">
            <a:noAutofit/>
          </a:bodyPr>
          <a:lstStyle/>
          <a:p>
            <a:pPr algn="ctr"/>
            <a:r>
              <a:rPr lang="en" sz="825"/>
              <a:t>Output layer: Reaction Molecules SMILE string</a:t>
            </a:r>
            <a:endParaRPr sz="825"/>
          </a:p>
        </p:txBody>
      </p:sp>
      <p:sp>
        <p:nvSpPr>
          <p:cNvPr id="134" name="Google Shape;134;p17"/>
          <p:cNvSpPr/>
          <p:nvPr/>
        </p:nvSpPr>
        <p:spPr>
          <a:xfrm>
            <a:off x="4613122" y="3791846"/>
            <a:ext cx="524250" cy="184950"/>
          </a:xfrm>
          <a:prstGeom prst="rect">
            <a:avLst/>
          </a:prstGeom>
          <a:solidFill>
            <a:schemeClr val="lt2"/>
          </a:solidFill>
          <a:ln w="9525" cap="flat" cmpd="sng">
            <a:solidFill>
              <a:schemeClr val="dk2"/>
            </a:solidFill>
            <a:prstDash val="solid"/>
            <a:round/>
            <a:headEnd type="none" w="sm" len="sm"/>
            <a:tailEnd type="none" w="sm" len="sm"/>
          </a:ln>
        </p:spPr>
        <p:txBody>
          <a:bodyPr spcFirstLastPara="1" wrap="square" lIns="68569" tIns="68569" rIns="68569" bIns="68569" anchor="ctr" anchorCtr="0">
            <a:noAutofit/>
          </a:bodyPr>
          <a:lstStyle/>
          <a:p>
            <a:endParaRPr sz="1050"/>
          </a:p>
        </p:txBody>
      </p:sp>
      <p:cxnSp>
        <p:nvCxnSpPr>
          <p:cNvPr id="135" name="Google Shape;135;p17"/>
          <p:cNvCxnSpPr>
            <a:stCxn id="124" idx="2"/>
            <a:endCxn id="134" idx="0"/>
          </p:cNvCxnSpPr>
          <p:nvPr/>
        </p:nvCxnSpPr>
        <p:spPr>
          <a:xfrm flipH="1">
            <a:off x="4875167" y="3593204"/>
            <a:ext cx="225" cy="198675"/>
          </a:xfrm>
          <a:prstGeom prst="straightConnector1">
            <a:avLst/>
          </a:prstGeom>
          <a:noFill/>
          <a:ln w="9525" cap="flat" cmpd="sng">
            <a:solidFill>
              <a:schemeClr val="dk2"/>
            </a:solidFill>
            <a:prstDash val="solid"/>
            <a:round/>
            <a:headEnd type="none" w="med" len="med"/>
            <a:tailEnd type="triangle" w="med" len="med"/>
          </a:ln>
        </p:spPr>
      </p:cxnSp>
      <p:cxnSp>
        <p:nvCxnSpPr>
          <p:cNvPr id="136" name="Google Shape;136;p17"/>
          <p:cNvCxnSpPr/>
          <p:nvPr/>
        </p:nvCxnSpPr>
        <p:spPr>
          <a:xfrm>
            <a:off x="4875243" y="3989689"/>
            <a:ext cx="0" cy="198675"/>
          </a:xfrm>
          <a:prstGeom prst="straightConnector1">
            <a:avLst/>
          </a:prstGeom>
          <a:noFill/>
          <a:ln w="9525" cap="flat" cmpd="sng">
            <a:solidFill>
              <a:schemeClr val="dk2"/>
            </a:solidFill>
            <a:prstDash val="solid"/>
            <a:round/>
            <a:headEnd type="none" w="med" len="med"/>
            <a:tailEnd type="triangle" w="med" len="med"/>
          </a:ln>
        </p:spPr>
      </p:cxnSp>
      <p:sp>
        <p:nvSpPr>
          <p:cNvPr id="137" name="Google Shape;137;p17"/>
          <p:cNvSpPr txBox="1"/>
          <p:nvPr/>
        </p:nvSpPr>
        <p:spPr>
          <a:xfrm>
            <a:off x="4381932" y="4090313"/>
            <a:ext cx="902025" cy="365175"/>
          </a:xfrm>
          <a:prstGeom prst="rect">
            <a:avLst/>
          </a:prstGeom>
          <a:noFill/>
          <a:ln>
            <a:noFill/>
          </a:ln>
        </p:spPr>
        <p:txBody>
          <a:bodyPr spcFirstLastPara="1" wrap="square" lIns="68569" tIns="68569" rIns="68569" bIns="68569" anchor="t" anchorCtr="0">
            <a:noAutofit/>
          </a:bodyPr>
          <a:lstStyle/>
          <a:p>
            <a:pPr algn="ctr"/>
            <a:r>
              <a:rPr lang="en" sz="825"/>
              <a:t>QSPR output layer</a:t>
            </a:r>
            <a:endParaRPr sz="825"/>
          </a:p>
        </p:txBody>
      </p:sp>
      <p:sp>
        <p:nvSpPr>
          <p:cNvPr id="138" name="Google Shape;138;p17"/>
          <p:cNvSpPr txBox="1"/>
          <p:nvPr/>
        </p:nvSpPr>
        <p:spPr>
          <a:xfrm>
            <a:off x="4002619" y="1155694"/>
            <a:ext cx="2321325" cy="894600"/>
          </a:xfrm>
          <a:prstGeom prst="rect">
            <a:avLst/>
          </a:prstGeom>
          <a:noFill/>
          <a:ln>
            <a:noFill/>
          </a:ln>
        </p:spPr>
        <p:txBody>
          <a:bodyPr spcFirstLastPara="1" wrap="square" lIns="68569" tIns="68569" rIns="68569" bIns="68569" anchor="t" anchorCtr="0">
            <a:noAutofit/>
          </a:bodyPr>
          <a:lstStyle/>
          <a:p>
            <a:r>
              <a:rPr lang="en" sz="1050"/>
              <a:t>Single Small Molecules:</a:t>
            </a:r>
            <a:endParaRPr sz="1050"/>
          </a:p>
          <a:p>
            <a:pPr marL="342900" indent="-238125">
              <a:buSzPts val="1400"/>
              <a:buChar char="-"/>
            </a:pPr>
            <a:r>
              <a:rPr lang="en" sz="1050">
                <a:solidFill>
                  <a:schemeClr val="dk1"/>
                </a:solidFill>
              </a:rPr>
              <a:t>Only include C,H,O</a:t>
            </a:r>
            <a:endParaRPr sz="1050">
              <a:solidFill>
                <a:schemeClr val="dk1"/>
              </a:solidFill>
            </a:endParaRPr>
          </a:p>
          <a:p>
            <a:pPr marL="342900" indent="-238125">
              <a:buClr>
                <a:schemeClr val="dk1"/>
              </a:buClr>
              <a:buSzPts val="1400"/>
              <a:buChar char="-"/>
            </a:pPr>
            <a:r>
              <a:rPr lang="en" sz="1050">
                <a:solidFill>
                  <a:schemeClr val="dk1"/>
                </a:solidFill>
              </a:rPr>
              <a:t>Eg. CCC, CCCO, C=CC</a:t>
            </a:r>
            <a:endParaRPr sz="1050">
              <a:solidFill>
                <a:schemeClr val="dk1"/>
              </a:solidFill>
            </a:endParaRPr>
          </a:p>
        </p:txBody>
      </p:sp>
      <p:sp>
        <p:nvSpPr>
          <p:cNvPr id="139" name="Google Shape;139;p17"/>
          <p:cNvSpPr txBox="1"/>
          <p:nvPr/>
        </p:nvSpPr>
        <p:spPr>
          <a:xfrm>
            <a:off x="249581" y="2640581"/>
            <a:ext cx="2989125" cy="1499850"/>
          </a:xfrm>
          <a:prstGeom prst="rect">
            <a:avLst/>
          </a:prstGeom>
          <a:noFill/>
          <a:ln>
            <a:noFill/>
          </a:ln>
        </p:spPr>
        <p:txBody>
          <a:bodyPr spcFirstLastPara="1" wrap="square" lIns="68569" tIns="68569" rIns="68569" bIns="68569" anchor="t" anchorCtr="0">
            <a:noAutofit/>
          </a:bodyPr>
          <a:lstStyle/>
          <a:p>
            <a:r>
              <a:rPr lang="en" sz="1050"/>
              <a:t>Reaction Molecules Set:</a:t>
            </a:r>
            <a:endParaRPr sz="1050"/>
          </a:p>
          <a:p>
            <a:pPr marL="342900" indent="-238125">
              <a:buSzPts val="1400"/>
              <a:buChar char="-"/>
            </a:pPr>
            <a:r>
              <a:rPr lang="en" sz="1050">
                <a:solidFill>
                  <a:schemeClr val="dk1"/>
                </a:solidFill>
              </a:rPr>
              <a:t>C,H,O</a:t>
            </a:r>
            <a:endParaRPr sz="1050">
              <a:solidFill>
                <a:schemeClr val="dk1"/>
              </a:solidFill>
            </a:endParaRPr>
          </a:p>
          <a:p>
            <a:pPr marL="342900" indent="-238125">
              <a:buClr>
                <a:schemeClr val="dk1"/>
              </a:buClr>
              <a:buSzPts val="1400"/>
              <a:buChar char="-"/>
            </a:pPr>
            <a:r>
              <a:rPr lang="en" sz="1050">
                <a:solidFill>
                  <a:schemeClr val="dk1"/>
                </a:solidFill>
              </a:rPr>
              <a:t>C &lt; 4, O &lt; 2, H &lt; 10</a:t>
            </a:r>
            <a:endParaRPr sz="1050">
              <a:solidFill>
                <a:schemeClr val="dk1"/>
              </a:solidFill>
            </a:endParaRPr>
          </a:p>
          <a:p>
            <a:pPr marL="342900" indent="-238125">
              <a:buClr>
                <a:schemeClr val="dk1"/>
              </a:buClr>
              <a:buSzPts val="1400"/>
              <a:buChar char="-"/>
            </a:pPr>
            <a:r>
              <a:rPr lang="en" sz="1050">
                <a:solidFill>
                  <a:schemeClr val="dk1"/>
                </a:solidFill>
              </a:rPr>
              <a:t>Eg. </a:t>
            </a:r>
            <a:r>
              <a:rPr lang="en" sz="1050">
                <a:solidFill>
                  <a:schemeClr val="dk1"/>
                </a:solidFill>
                <a:highlight>
                  <a:srgbClr val="FFFF00"/>
                </a:highlight>
              </a:rPr>
              <a:t>CCC</a:t>
            </a:r>
            <a:r>
              <a:rPr lang="en" sz="1050">
                <a:solidFill>
                  <a:schemeClr val="dk1"/>
                </a:solidFill>
              </a:rPr>
              <a:t>.</a:t>
            </a:r>
            <a:r>
              <a:rPr lang="en" sz="1050">
                <a:solidFill>
                  <a:schemeClr val="dk1"/>
                </a:solidFill>
                <a:highlight>
                  <a:srgbClr val="00FF00"/>
                </a:highlight>
              </a:rPr>
              <a:t>O=O</a:t>
            </a:r>
            <a:r>
              <a:rPr lang="en" sz="1050">
                <a:solidFill>
                  <a:schemeClr val="dk1"/>
                </a:solidFill>
              </a:rPr>
              <a:t>.</a:t>
            </a:r>
            <a:r>
              <a:rPr lang="en" sz="1050">
                <a:solidFill>
                  <a:schemeClr val="dk1"/>
                </a:solidFill>
                <a:highlight>
                  <a:srgbClr val="FFFF00"/>
                </a:highlight>
              </a:rPr>
              <a:t>O=O</a:t>
            </a:r>
            <a:r>
              <a:rPr lang="en" sz="1050">
                <a:solidFill>
                  <a:schemeClr val="dk1"/>
                </a:solidFill>
              </a:rPr>
              <a:t>.</a:t>
            </a:r>
            <a:r>
              <a:rPr lang="en" sz="1050">
                <a:solidFill>
                  <a:schemeClr val="dk1"/>
                </a:solidFill>
                <a:highlight>
                  <a:srgbClr val="00FF00"/>
                </a:highlight>
              </a:rPr>
              <a:t>O=O</a:t>
            </a:r>
            <a:r>
              <a:rPr lang="en" sz="1050">
                <a:solidFill>
                  <a:schemeClr val="dk1"/>
                </a:solidFill>
              </a:rPr>
              <a:t>.</a:t>
            </a:r>
            <a:r>
              <a:rPr lang="en" sz="1050">
                <a:solidFill>
                  <a:schemeClr val="dk1"/>
                </a:solidFill>
                <a:highlight>
                  <a:srgbClr val="FFFF00"/>
                </a:highlight>
              </a:rPr>
              <a:t>O=O</a:t>
            </a:r>
            <a:r>
              <a:rPr lang="en" sz="1050">
                <a:solidFill>
                  <a:schemeClr val="dk1"/>
                </a:solidFill>
              </a:rPr>
              <a:t>.</a:t>
            </a:r>
            <a:r>
              <a:rPr lang="en" sz="1050">
                <a:solidFill>
                  <a:schemeClr val="dk1"/>
                </a:solidFill>
                <a:highlight>
                  <a:srgbClr val="00FF00"/>
                </a:highlight>
              </a:rPr>
              <a:t>O=O</a:t>
            </a:r>
            <a:r>
              <a:rPr lang="en" sz="1050">
                <a:solidFill>
                  <a:schemeClr val="dk1"/>
                </a:solidFill>
              </a:rPr>
              <a:t> -&gt; </a:t>
            </a:r>
            <a:r>
              <a:rPr lang="en" sz="1050">
                <a:solidFill>
                  <a:schemeClr val="dk1"/>
                </a:solidFill>
                <a:highlight>
                  <a:srgbClr val="FFFF00"/>
                </a:highlight>
              </a:rPr>
              <a:t>C(=O)=O</a:t>
            </a:r>
            <a:r>
              <a:rPr lang="en" sz="1050">
                <a:solidFill>
                  <a:schemeClr val="dk1"/>
                </a:solidFill>
              </a:rPr>
              <a:t>.</a:t>
            </a:r>
            <a:r>
              <a:rPr lang="en" sz="1050">
                <a:solidFill>
                  <a:schemeClr val="dk1"/>
                </a:solidFill>
                <a:highlight>
                  <a:srgbClr val="00FF00"/>
                </a:highlight>
              </a:rPr>
              <a:t>C(=O)=O</a:t>
            </a:r>
            <a:r>
              <a:rPr lang="en" sz="1050">
                <a:solidFill>
                  <a:schemeClr val="dk1"/>
                </a:solidFill>
              </a:rPr>
              <a:t>.</a:t>
            </a:r>
            <a:r>
              <a:rPr lang="en" sz="1050">
                <a:solidFill>
                  <a:schemeClr val="dk1"/>
                </a:solidFill>
                <a:highlight>
                  <a:srgbClr val="FFFF00"/>
                </a:highlight>
              </a:rPr>
              <a:t>C(=O)=O</a:t>
            </a:r>
            <a:r>
              <a:rPr lang="en" sz="1050">
                <a:solidFill>
                  <a:schemeClr val="dk1"/>
                </a:solidFill>
              </a:rPr>
              <a:t>.</a:t>
            </a:r>
            <a:r>
              <a:rPr lang="en" sz="1050">
                <a:solidFill>
                  <a:schemeClr val="dk1"/>
                </a:solidFill>
                <a:highlight>
                  <a:srgbClr val="00FF00"/>
                </a:highlight>
              </a:rPr>
              <a:t>O</a:t>
            </a:r>
            <a:r>
              <a:rPr lang="en" sz="1050">
                <a:solidFill>
                  <a:schemeClr val="dk1"/>
                </a:solidFill>
              </a:rPr>
              <a:t>.</a:t>
            </a:r>
            <a:r>
              <a:rPr lang="en" sz="1050">
                <a:solidFill>
                  <a:schemeClr val="dk1"/>
                </a:solidFill>
                <a:highlight>
                  <a:srgbClr val="FFFF00"/>
                </a:highlight>
              </a:rPr>
              <a:t>O</a:t>
            </a:r>
            <a:r>
              <a:rPr lang="en" sz="1050">
                <a:solidFill>
                  <a:schemeClr val="dk1"/>
                </a:solidFill>
              </a:rPr>
              <a:t>.</a:t>
            </a:r>
            <a:r>
              <a:rPr lang="en" sz="1050">
                <a:solidFill>
                  <a:schemeClr val="dk1"/>
                </a:solidFill>
                <a:highlight>
                  <a:srgbClr val="00FF00"/>
                </a:highlight>
              </a:rPr>
              <a:t>O</a:t>
            </a:r>
            <a:r>
              <a:rPr lang="en" sz="1050">
                <a:solidFill>
                  <a:schemeClr val="dk1"/>
                </a:solidFill>
              </a:rPr>
              <a:t>.</a:t>
            </a:r>
            <a:r>
              <a:rPr lang="en" sz="1050">
                <a:solidFill>
                  <a:schemeClr val="dk1"/>
                </a:solidFill>
                <a:highlight>
                  <a:srgbClr val="FFFF00"/>
                </a:highlight>
              </a:rPr>
              <a:t>O</a:t>
            </a:r>
            <a:endParaRPr sz="1050">
              <a:solidFill>
                <a:schemeClr val="dk1"/>
              </a:solidFill>
              <a:highlight>
                <a:srgbClr val="FFFF00"/>
              </a:highlight>
            </a:endParaRPr>
          </a:p>
          <a:p>
            <a:pPr marL="342900"/>
            <a:r>
              <a:rPr lang="en" sz="1050">
                <a:solidFill>
                  <a:schemeClr val="dk1"/>
                </a:solidFill>
              </a:rPr>
              <a:t>(propane + 5 O2 -&gt; 3 CO2 + 4 H2O)</a:t>
            </a:r>
            <a:endParaRPr sz="1050">
              <a:solidFill>
                <a:schemeClr val="dk1"/>
              </a:solidFill>
            </a:endParaRPr>
          </a:p>
          <a:p>
            <a:pPr marL="342900"/>
            <a:endParaRPr sz="1050">
              <a:solidFill>
                <a:schemeClr val="dk1"/>
              </a:solidFill>
            </a:endParaRPr>
          </a:p>
        </p:txBody>
      </p:sp>
      <p:sp>
        <p:nvSpPr>
          <p:cNvPr id="140" name="Google Shape;140;p17"/>
          <p:cNvSpPr txBox="1"/>
          <p:nvPr/>
        </p:nvSpPr>
        <p:spPr>
          <a:xfrm>
            <a:off x="798300" y="3870731"/>
            <a:ext cx="1960425" cy="436500"/>
          </a:xfrm>
          <a:prstGeom prst="rect">
            <a:avLst/>
          </a:prstGeom>
          <a:noFill/>
          <a:ln>
            <a:noFill/>
          </a:ln>
        </p:spPr>
        <p:txBody>
          <a:bodyPr spcFirstLastPara="1" wrap="square" lIns="68569" tIns="68569" rIns="68569" bIns="68569" anchor="t" anchorCtr="0">
            <a:noAutofit/>
          </a:bodyPr>
          <a:lstStyle/>
          <a:p>
            <a:r>
              <a:rPr lang="en" sz="1050"/>
              <a:t>Training Data: Need to find these reaction sets for each small molecules</a:t>
            </a:r>
            <a:endParaRPr sz="1050"/>
          </a:p>
        </p:txBody>
      </p:sp>
      <p:sp>
        <p:nvSpPr>
          <p:cNvPr id="141" name="Google Shape;141;p17"/>
          <p:cNvSpPr/>
          <p:nvPr/>
        </p:nvSpPr>
        <p:spPr>
          <a:xfrm>
            <a:off x="466760" y="3406669"/>
            <a:ext cx="299569" cy="792319"/>
          </a:xfrm>
          <a:custGeom>
            <a:avLst/>
            <a:gdLst/>
            <a:ahLst/>
            <a:cxnLst/>
            <a:rect l="l" t="t" r="r" b="b"/>
            <a:pathLst>
              <a:path w="15977" h="42257" extrusionOk="0">
                <a:moveTo>
                  <a:pt x="15977" y="42257"/>
                </a:moveTo>
                <a:cubicBezTo>
                  <a:pt x="13709" y="39231"/>
                  <a:pt x="8642" y="39322"/>
                  <a:pt x="6279" y="36369"/>
                </a:cubicBezTo>
                <a:cubicBezTo>
                  <a:pt x="-1296" y="26903"/>
                  <a:pt x="-2634" y="8579"/>
                  <a:pt x="5932" y="0"/>
                </a:cubicBezTo>
              </a:path>
            </a:pathLst>
          </a:custGeom>
          <a:noFill/>
          <a:ln w="9525" cap="flat" cmpd="sng">
            <a:solidFill>
              <a:schemeClr val="dk2"/>
            </a:solidFill>
            <a:prstDash val="solid"/>
            <a:round/>
            <a:headEnd type="none" w="med" len="med"/>
            <a:tailEnd type="none" w="med" len="med"/>
          </a:ln>
        </p:spPr>
      </p:sp>
      <p:sp>
        <p:nvSpPr>
          <p:cNvPr id="142" name="Google Shape;142;p17"/>
          <p:cNvSpPr/>
          <p:nvPr/>
        </p:nvSpPr>
        <p:spPr>
          <a:xfrm>
            <a:off x="519544" y="3398181"/>
            <a:ext cx="110006" cy="105919"/>
          </a:xfrm>
          <a:custGeom>
            <a:avLst/>
            <a:gdLst/>
            <a:ahLst/>
            <a:cxnLst/>
            <a:rect l="l" t="t" r="r" b="b"/>
            <a:pathLst>
              <a:path w="5867" h="5649" extrusionOk="0">
                <a:moveTo>
                  <a:pt x="0" y="1492"/>
                </a:moveTo>
                <a:cubicBezTo>
                  <a:pt x="1854" y="1183"/>
                  <a:pt x="4213" y="-876"/>
                  <a:pt x="5542" y="453"/>
                </a:cubicBezTo>
                <a:cubicBezTo>
                  <a:pt x="6833" y="1744"/>
                  <a:pt x="2994" y="4016"/>
                  <a:pt x="3810" y="5649"/>
                </a:cubicBezTo>
              </a:path>
            </a:pathLst>
          </a:custGeom>
          <a:noFill/>
          <a:ln w="9525" cap="flat" cmpd="sng">
            <a:solidFill>
              <a:schemeClr val="dk2"/>
            </a:solidFill>
            <a:prstDash val="solid"/>
            <a:round/>
            <a:headEnd type="none" w="med" len="med"/>
            <a:tailEnd type="none" w="med" len="med"/>
          </a:ln>
        </p:spPr>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6"/>
        <p:cNvGrpSpPr/>
        <p:nvPr/>
      </p:nvGrpSpPr>
      <p:grpSpPr>
        <a:xfrm>
          <a:off x="0" y="0"/>
          <a:ext cx="0" cy="0"/>
          <a:chOff x="0" y="0"/>
          <a:chExt cx="0" cy="0"/>
        </a:xfrm>
      </p:grpSpPr>
      <p:sp>
        <p:nvSpPr>
          <p:cNvPr id="147" name="Google Shape;147;p18"/>
          <p:cNvSpPr txBox="1">
            <a:spLocks noGrp="1"/>
          </p:cNvSpPr>
          <p:nvPr>
            <p:ph type="title"/>
          </p:nvPr>
        </p:nvSpPr>
        <p:spPr>
          <a:xfrm>
            <a:off x="146311" y="358360"/>
            <a:ext cx="6390450" cy="429525"/>
          </a:xfrm>
          <a:prstGeom prst="rect">
            <a:avLst/>
          </a:prstGeom>
        </p:spPr>
        <p:txBody>
          <a:bodyPr spcFirstLastPara="1" wrap="square" lIns="68569" tIns="68569" rIns="68569" bIns="68569" anchor="t" anchorCtr="0">
            <a:noAutofit/>
          </a:bodyPr>
          <a:lstStyle/>
          <a:p>
            <a:r>
              <a:rPr lang="en" dirty="0"/>
              <a:t>Finding Combinations</a:t>
            </a:r>
            <a:endParaRPr dirty="0"/>
          </a:p>
        </p:txBody>
      </p:sp>
      <p:sp>
        <p:nvSpPr>
          <p:cNvPr id="148" name="Google Shape;148;p18"/>
          <p:cNvSpPr txBox="1">
            <a:spLocks noGrp="1"/>
          </p:cNvSpPr>
          <p:nvPr>
            <p:ph type="body" idx="1"/>
          </p:nvPr>
        </p:nvSpPr>
        <p:spPr>
          <a:xfrm>
            <a:off x="233774" y="964688"/>
            <a:ext cx="6390450" cy="2562300"/>
          </a:xfrm>
          <a:prstGeom prst="rect">
            <a:avLst/>
          </a:prstGeom>
        </p:spPr>
        <p:txBody>
          <a:bodyPr spcFirstLastPara="1" wrap="square" lIns="68569" tIns="68569" rIns="68569" bIns="68569" anchor="t" anchorCtr="0">
            <a:noAutofit/>
          </a:bodyPr>
          <a:lstStyle/>
          <a:p>
            <a:pPr marL="0" indent="0">
              <a:buNone/>
            </a:pPr>
            <a:r>
              <a:rPr lang="en" dirty="0"/>
              <a:t>What do we mean by a combination: </a:t>
            </a:r>
            <a:r>
              <a:rPr lang="en" b="1" dirty="0"/>
              <a:t>Any set of molecules that conserves the mass of its parent molecule</a:t>
            </a:r>
            <a:endParaRPr b="1" dirty="0"/>
          </a:p>
          <a:p>
            <a:pPr marL="0" indent="0">
              <a:spcBef>
                <a:spcPts val="1200"/>
              </a:spcBef>
              <a:spcAft>
                <a:spcPts val="1200"/>
              </a:spcAft>
              <a:buNone/>
            </a:pPr>
            <a:r>
              <a:rPr lang="en" dirty="0"/>
              <a:t>For example, we have propanol:</a:t>
            </a:r>
            <a:endParaRPr dirty="0"/>
          </a:p>
        </p:txBody>
      </p:sp>
      <p:grpSp>
        <p:nvGrpSpPr>
          <p:cNvPr id="2" name="Group 1">
            <a:extLst>
              <a:ext uri="{FF2B5EF4-FFF2-40B4-BE49-F238E27FC236}">
                <a16:creationId xmlns:a16="http://schemas.microsoft.com/office/drawing/2014/main" id="{E3353B6B-862F-8841-A99B-1A3959A5F381}"/>
              </a:ext>
            </a:extLst>
          </p:cNvPr>
          <p:cNvGrpSpPr/>
          <p:nvPr/>
        </p:nvGrpSpPr>
        <p:grpSpPr>
          <a:xfrm>
            <a:off x="3140715" y="2465630"/>
            <a:ext cx="3483509" cy="2122716"/>
            <a:chOff x="1959347" y="1796512"/>
            <a:chExt cx="4744041" cy="2641886"/>
          </a:xfrm>
        </p:grpSpPr>
        <p:pic>
          <p:nvPicPr>
            <p:cNvPr id="149" name="Google Shape;149;p18"/>
            <p:cNvPicPr preferRelativeResize="0"/>
            <p:nvPr/>
          </p:nvPicPr>
          <p:blipFill>
            <a:blip r:embed="rId3">
              <a:alphaModFix/>
            </a:blip>
            <a:stretch>
              <a:fillRect/>
            </a:stretch>
          </p:blipFill>
          <p:spPr>
            <a:xfrm>
              <a:off x="2902781" y="1796512"/>
              <a:ext cx="1181513" cy="1181513"/>
            </a:xfrm>
            <a:prstGeom prst="rect">
              <a:avLst/>
            </a:prstGeom>
            <a:noFill/>
            <a:ln>
              <a:noFill/>
            </a:ln>
          </p:spPr>
        </p:pic>
        <p:pic>
          <p:nvPicPr>
            <p:cNvPr id="150" name="Google Shape;150;p18"/>
            <p:cNvPicPr preferRelativeResize="0"/>
            <p:nvPr/>
          </p:nvPicPr>
          <p:blipFill>
            <a:blip r:embed="rId4">
              <a:alphaModFix/>
            </a:blip>
            <a:stretch>
              <a:fillRect/>
            </a:stretch>
          </p:blipFill>
          <p:spPr>
            <a:xfrm>
              <a:off x="2164256" y="3135818"/>
              <a:ext cx="1264743" cy="1181512"/>
            </a:xfrm>
            <a:prstGeom prst="rect">
              <a:avLst/>
            </a:prstGeom>
            <a:noFill/>
            <a:ln>
              <a:noFill/>
            </a:ln>
          </p:spPr>
        </p:pic>
        <p:pic>
          <p:nvPicPr>
            <p:cNvPr id="151" name="Google Shape;151;p18"/>
            <p:cNvPicPr preferRelativeResize="0"/>
            <p:nvPr/>
          </p:nvPicPr>
          <p:blipFill>
            <a:blip r:embed="rId5">
              <a:alphaModFix/>
            </a:blip>
            <a:stretch>
              <a:fillRect/>
            </a:stretch>
          </p:blipFill>
          <p:spPr>
            <a:xfrm>
              <a:off x="3644887" y="3368306"/>
              <a:ext cx="940277" cy="810506"/>
            </a:xfrm>
            <a:prstGeom prst="rect">
              <a:avLst/>
            </a:prstGeom>
            <a:noFill/>
            <a:ln>
              <a:noFill/>
            </a:ln>
          </p:spPr>
        </p:pic>
        <p:cxnSp>
          <p:nvCxnSpPr>
            <p:cNvPr id="152" name="Google Shape;152;p18"/>
            <p:cNvCxnSpPr/>
            <p:nvPr/>
          </p:nvCxnSpPr>
          <p:spPr>
            <a:xfrm flipH="1">
              <a:off x="3019950" y="2675663"/>
              <a:ext cx="409050" cy="422100"/>
            </a:xfrm>
            <a:prstGeom prst="straightConnector1">
              <a:avLst/>
            </a:prstGeom>
            <a:noFill/>
            <a:ln w="9525" cap="flat" cmpd="sng">
              <a:solidFill>
                <a:schemeClr val="dk2"/>
              </a:solidFill>
              <a:prstDash val="solid"/>
              <a:round/>
              <a:headEnd type="none" w="med" len="med"/>
              <a:tailEnd type="none" w="med" len="med"/>
            </a:ln>
          </p:spPr>
        </p:cxnSp>
        <p:cxnSp>
          <p:nvCxnSpPr>
            <p:cNvPr id="153" name="Google Shape;153;p18"/>
            <p:cNvCxnSpPr/>
            <p:nvPr/>
          </p:nvCxnSpPr>
          <p:spPr>
            <a:xfrm>
              <a:off x="3429000" y="2672400"/>
              <a:ext cx="487125" cy="428625"/>
            </a:xfrm>
            <a:prstGeom prst="straightConnector1">
              <a:avLst/>
            </a:prstGeom>
            <a:noFill/>
            <a:ln w="9525" cap="flat" cmpd="sng">
              <a:solidFill>
                <a:schemeClr val="dk2"/>
              </a:solidFill>
              <a:prstDash val="solid"/>
              <a:round/>
              <a:headEnd type="none" w="med" len="med"/>
              <a:tailEnd type="none" w="med" len="med"/>
            </a:ln>
          </p:spPr>
        </p:cxnSp>
        <p:sp>
          <p:nvSpPr>
            <p:cNvPr id="154" name="Google Shape;154;p18"/>
            <p:cNvSpPr/>
            <p:nvPr/>
          </p:nvSpPr>
          <p:spPr>
            <a:xfrm>
              <a:off x="1959347" y="3022079"/>
              <a:ext cx="3100875" cy="1416319"/>
            </a:xfrm>
            <a:custGeom>
              <a:avLst/>
              <a:gdLst/>
              <a:ahLst/>
              <a:cxnLst/>
              <a:rect l="l" t="t" r="r" b="b"/>
              <a:pathLst>
                <a:path w="165380" h="75537" extrusionOk="0">
                  <a:moveTo>
                    <a:pt x="140381" y="13389"/>
                  </a:moveTo>
                  <a:cubicBezTo>
                    <a:pt x="116623" y="9431"/>
                    <a:pt x="92237" y="10834"/>
                    <a:pt x="68337" y="7847"/>
                  </a:cubicBezTo>
                  <a:cubicBezTo>
                    <a:pt x="54042" y="6060"/>
                    <a:pt x="39882" y="-2147"/>
                    <a:pt x="25735" y="574"/>
                  </a:cubicBezTo>
                  <a:cubicBezTo>
                    <a:pt x="22105" y="1272"/>
                    <a:pt x="19929" y="5151"/>
                    <a:pt x="17076" y="7501"/>
                  </a:cubicBezTo>
                  <a:cubicBezTo>
                    <a:pt x="7550" y="15346"/>
                    <a:pt x="-2884" y="28973"/>
                    <a:pt x="797" y="40752"/>
                  </a:cubicBezTo>
                  <a:cubicBezTo>
                    <a:pt x="7102" y="60927"/>
                    <a:pt x="33177" y="72309"/>
                    <a:pt x="54137" y="75042"/>
                  </a:cubicBezTo>
                  <a:cubicBezTo>
                    <a:pt x="65018" y="76461"/>
                    <a:pt x="76075" y="74409"/>
                    <a:pt x="87041" y="74003"/>
                  </a:cubicBezTo>
                  <a:cubicBezTo>
                    <a:pt x="104434" y="73360"/>
                    <a:pt x="122902" y="75433"/>
                    <a:pt x="138996" y="68807"/>
                  </a:cubicBezTo>
                  <a:cubicBezTo>
                    <a:pt x="150234" y="64181"/>
                    <a:pt x="157342" y="51689"/>
                    <a:pt x="161856" y="40406"/>
                  </a:cubicBezTo>
                  <a:cubicBezTo>
                    <a:pt x="164197" y="34554"/>
                    <a:pt x="166620" y="27681"/>
                    <a:pt x="164627" y="21702"/>
                  </a:cubicBezTo>
                  <a:cubicBezTo>
                    <a:pt x="162716" y="15968"/>
                    <a:pt x="154622" y="14227"/>
                    <a:pt x="148694" y="13043"/>
                  </a:cubicBezTo>
                </a:path>
              </a:pathLst>
            </a:custGeom>
            <a:noFill/>
            <a:ln w="9525" cap="flat" cmpd="sng">
              <a:solidFill>
                <a:schemeClr val="dk2"/>
              </a:solidFill>
              <a:prstDash val="solid"/>
              <a:round/>
              <a:headEnd type="none" w="med" len="med"/>
              <a:tailEnd type="none" w="med" len="med"/>
            </a:ln>
          </p:spPr>
        </p:sp>
        <p:sp>
          <p:nvSpPr>
            <p:cNvPr id="155" name="Google Shape;155;p18"/>
            <p:cNvSpPr txBox="1"/>
            <p:nvPr/>
          </p:nvSpPr>
          <p:spPr>
            <a:xfrm>
              <a:off x="5060213" y="2516588"/>
              <a:ext cx="1643175" cy="740250"/>
            </a:xfrm>
            <a:prstGeom prst="rect">
              <a:avLst/>
            </a:prstGeom>
            <a:noFill/>
            <a:ln>
              <a:noFill/>
            </a:ln>
          </p:spPr>
          <p:txBody>
            <a:bodyPr spcFirstLastPara="1" wrap="square" lIns="68569" tIns="68569" rIns="68569" bIns="68569" anchor="t" anchorCtr="0">
              <a:noAutofit/>
            </a:bodyPr>
            <a:lstStyle/>
            <a:p>
              <a:pPr algn="ctr"/>
              <a:r>
                <a:rPr lang="en" sz="1050"/>
                <a:t>A possible combination of propanol</a:t>
              </a:r>
              <a:endParaRPr sz="1050"/>
            </a:p>
          </p:txBody>
        </p:sp>
        <p:sp>
          <p:nvSpPr>
            <p:cNvPr id="156" name="Google Shape;156;p18"/>
            <p:cNvSpPr/>
            <p:nvPr/>
          </p:nvSpPr>
          <p:spPr>
            <a:xfrm>
              <a:off x="4766831" y="2913112"/>
              <a:ext cx="1175475" cy="346388"/>
            </a:xfrm>
            <a:custGeom>
              <a:avLst/>
              <a:gdLst/>
              <a:ahLst/>
              <a:cxnLst/>
              <a:rect l="l" t="t" r="r" b="b"/>
              <a:pathLst>
                <a:path w="62692" h="18474" extrusionOk="0">
                  <a:moveTo>
                    <a:pt x="0" y="13508"/>
                  </a:moveTo>
                  <a:cubicBezTo>
                    <a:pt x="5496" y="12791"/>
                    <a:pt x="11435" y="11216"/>
                    <a:pt x="16625" y="13162"/>
                  </a:cubicBezTo>
                  <a:cubicBezTo>
                    <a:pt x="19870" y="14379"/>
                    <a:pt x="22187" y="17975"/>
                    <a:pt x="25631" y="18357"/>
                  </a:cubicBezTo>
                  <a:cubicBezTo>
                    <a:pt x="29863" y="18827"/>
                    <a:pt x="34061" y="14239"/>
                    <a:pt x="38100" y="15586"/>
                  </a:cubicBezTo>
                  <a:cubicBezTo>
                    <a:pt x="41343" y="16668"/>
                    <a:pt x="44771" y="18225"/>
                    <a:pt x="48144" y="17664"/>
                  </a:cubicBezTo>
                  <a:cubicBezTo>
                    <a:pt x="55668" y="16412"/>
                    <a:pt x="59273" y="6819"/>
                    <a:pt x="62692" y="0"/>
                  </a:cubicBezTo>
                </a:path>
              </a:pathLst>
            </a:custGeom>
            <a:noFill/>
            <a:ln w="9525" cap="flat" cmpd="sng">
              <a:solidFill>
                <a:schemeClr val="dk2"/>
              </a:solidFill>
              <a:prstDash val="solid"/>
              <a:round/>
              <a:headEnd type="none" w="med" len="med"/>
              <a:tailEnd type="none" w="med" len="med"/>
            </a:ln>
          </p:spPr>
        </p:sp>
      </p:grpSp>
      <p:pic>
        <p:nvPicPr>
          <p:cNvPr id="2050" name="Picture 2">
            <a:extLst>
              <a:ext uri="{FF2B5EF4-FFF2-40B4-BE49-F238E27FC236}">
                <a16:creationId xmlns:a16="http://schemas.microsoft.com/office/drawing/2014/main" id="{68FAB76F-D497-5843-BA0E-28B57B0C19E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0021" y="3005426"/>
            <a:ext cx="2872593" cy="12195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7A982AE0-EABA-7F4E-AF8D-CD92C3D6D1CF}"/>
              </a:ext>
            </a:extLst>
          </p:cNvPr>
          <p:cNvSpPr/>
          <p:nvPr/>
        </p:nvSpPr>
        <p:spPr>
          <a:xfrm>
            <a:off x="270525" y="4491069"/>
            <a:ext cx="3429000" cy="523220"/>
          </a:xfrm>
          <a:prstGeom prst="rect">
            <a:avLst/>
          </a:prstGeom>
        </p:spPr>
        <p:txBody>
          <a:bodyPr>
            <a:spAutoFit/>
          </a:bodyPr>
          <a:lstStyle/>
          <a:p>
            <a:r>
              <a:rPr lang="en-US" dirty="0">
                <a:latin typeface="Arial" panose="020B0604020202020204" pitchFamily="34" charset="0"/>
              </a:rPr>
              <a:t>Future considerations: VAE-GAN to exclude impossible reaction sets</a:t>
            </a:r>
            <a:endParaRPr lang="en-US" dirty="0"/>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60"/>
        <p:cNvGrpSpPr/>
        <p:nvPr/>
      </p:nvGrpSpPr>
      <p:grpSpPr>
        <a:xfrm>
          <a:off x="0" y="0"/>
          <a:ext cx="0" cy="0"/>
          <a:chOff x="0" y="0"/>
          <a:chExt cx="0" cy="0"/>
        </a:xfrm>
      </p:grpSpPr>
      <p:sp>
        <p:nvSpPr>
          <p:cNvPr id="161" name="Google Shape;161;p19"/>
          <p:cNvSpPr txBox="1">
            <a:spLocks noGrp="1"/>
          </p:cNvSpPr>
          <p:nvPr>
            <p:ph type="body" idx="1"/>
          </p:nvPr>
        </p:nvSpPr>
        <p:spPr>
          <a:xfrm>
            <a:off x="201281" y="823163"/>
            <a:ext cx="6390450" cy="3205800"/>
          </a:xfrm>
          <a:prstGeom prst="rect">
            <a:avLst/>
          </a:prstGeom>
        </p:spPr>
        <p:txBody>
          <a:bodyPr spcFirstLastPara="1" wrap="square" lIns="68569" tIns="68569" rIns="68569" bIns="68569" anchor="t" anchorCtr="0">
            <a:noAutofit/>
          </a:bodyPr>
          <a:lstStyle/>
          <a:p>
            <a:pPr marL="0" indent="0">
              <a:spcAft>
                <a:spcPts val="1200"/>
              </a:spcAft>
              <a:buNone/>
            </a:pPr>
            <a:r>
              <a:rPr lang="en"/>
              <a:t>Combinations could also be:</a:t>
            </a:r>
            <a:endParaRPr/>
          </a:p>
        </p:txBody>
      </p:sp>
      <p:pic>
        <p:nvPicPr>
          <p:cNvPr id="162" name="Google Shape;162;p19"/>
          <p:cNvPicPr preferRelativeResize="0"/>
          <p:nvPr/>
        </p:nvPicPr>
        <p:blipFill>
          <a:blip r:embed="rId3">
            <a:alphaModFix/>
          </a:blip>
          <a:stretch>
            <a:fillRect/>
          </a:stretch>
        </p:blipFill>
        <p:spPr>
          <a:xfrm>
            <a:off x="2714456" y="823162"/>
            <a:ext cx="1181513" cy="1181513"/>
          </a:xfrm>
          <a:prstGeom prst="rect">
            <a:avLst/>
          </a:prstGeom>
          <a:noFill/>
          <a:ln>
            <a:noFill/>
          </a:ln>
        </p:spPr>
      </p:pic>
      <p:sp>
        <p:nvSpPr>
          <p:cNvPr id="163" name="Google Shape;163;p19"/>
          <p:cNvSpPr txBox="1"/>
          <p:nvPr/>
        </p:nvSpPr>
        <p:spPr>
          <a:xfrm>
            <a:off x="852704" y="3592463"/>
            <a:ext cx="675450" cy="436500"/>
          </a:xfrm>
          <a:prstGeom prst="rect">
            <a:avLst/>
          </a:prstGeom>
          <a:noFill/>
          <a:ln>
            <a:noFill/>
          </a:ln>
        </p:spPr>
        <p:txBody>
          <a:bodyPr spcFirstLastPara="1" wrap="square" lIns="68569" tIns="68569" rIns="68569" bIns="68569" anchor="t" anchorCtr="0">
            <a:noAutofit/>
          </a:bodyPr>
          <a:lstStyle/>
          <a:p>
            <a:r>
              <a:rPr lang="en" sz="1050"/>
              <a:t>Isomer</a:t>
            </a:r>
            <a:endParaRPr sz="1050"/>
          </a:p>
        </p:txBody>
      </p:sp>
      <p:pic>
        <p:nvPicPr>
          <p:cNvPr id="164" name="Google Shape;164;p19"/>
          <p:cNvPicPr preferRelativeResize="0"/>
          <p:nvPr/>
        </p:nvPicPr>
        <p:blipFill>
          <a:blip r:embed="rId4">
            <a:alphaModFix/>
          </a:blip>
          <a:stretch>
            <a:fillRect/>
          </a:stretch>
        </p:blipFill>
        <p:spPr>
          <a:xfrm>
            <a:off x="503963" y="2648636"/>
            <a:ext cx="1372931" cy="791724"/>
          </a:xfrm>
          <a:prstGeom prst="rect">
            <a:avLst/>
          </a:prstGeom>
          <a:noFill/>
          <a:ln>
            <a:noFill/>
          </a:ln>
        </p:spPr>
      </p:pic>
      <p:sp>
        <p:nvSpPr>
          <p:cNvPr id="165" name="Google Shape;165;p19"/>
          <p:cNvSpPr txBox="1"/>
          <p:nvPr/>
        </p:nvSpPr>
        <p:spPr>
          <a:xfrm>
            <a:off x="2825025" y="3200081"/>
            <a:ext cx="1766475" cy="558450"/>
          </a:xfrm>
          <a:prstGeom prst="rect">
            <a:avLst/>
          </a:prstGeom>
          <a:noFill/>
          <a:ln>
            <a:noFill/>
          </a:ln>
        </p:spPr>
        <p:txBody>
          <a:bodyPr spcFirstLastPara="1" wrap="square" lIns="68569" tIns="68569" rIns="68569" bIns="68569" anchor="t" anchorCtr="0">
            <a:noAutofit/>
          </a:bodyPr>
          <a:lstStyle/>
          <a:p>
            <a:r>
              <a:rPr lang="en" sz="1050"/>
              <a:t>Multiple small molecules</a:t>
            </a:r>
            <a:endParaRPr sz="1050"/>
          </a:p>
        </p:txBody>
      </p:sp>
      <p:sp>
        <p:nvSpPr>
          <p:cNvPr id="166" name="Google Shape;166;p19"/>
          <p:cNvSpPr txBox="1"/>
          <p:nvPr/>
        </p:nvSpPr>
        <p:spPr>
          <a:xfrm>
            <a:off x="3240656" y="2260106"/>
            <a:ext cx="1909350" cy="513000"/>
          </a:xfrm>
          <a:prstGeom prst="rect">
            <a:avLst/>
          </a:prstGeom>
          <a:noFill/>
          <a:ln>
            <a:noFill/>
          </a:ln>
        </p:spPr>
        <p:txBody>
          <a:bodyPr spcFirstLastPara="1" wrap="square" lIns="68569" tIns="68569" rIns="68569" bIns="68569" anchor="t" anchorCtr="0">
            <a:noAutofit/>
          </a:bodyPr>
          <a:lstStyle/>
          <a:p>
            <a:r>
              <a:rPr lang="en" sz="5400"/>
              <a:t>...</a:t>
            </a:r>
            <a:endParaRPr sz="5400"/>
          </a:p>
        </p:txBody>
      </p:sp>
      <p:sp>
        <p:nvSpPr>
          <p:cNvPr id="167" name="Google Shape;167;p19"/>
          <p:cNvSpPr/>
          <p:nvPr/>
        </p:nvSpPr>
        <p:spPr>
          <a:xfrm>
            <a:off x="66366" y="2422364"/>
            <a:ext cx="2248144" cy="1606594"/>
          </a:xfrm>
          <a:custGeom>
            <a:avLst/>
            <a:gdLst/>
            <a:ahLst/>
            <a:cxnLst/>
            <a:rect l="l" t="t" r="r" b="b"/>
            <a:pathLst>
              <a:path w="119901" h="85685" extrusionOk="0">
                <a:moveTo>
                  <a:pt x="69599" y="1425"/>
                </a:moveTo>
                <a:cubicBezTo>
                  <a:pt x="57085" y="3211"/>
                  <a:pt x="43499" y="2007"/>
                  <a:pt x="32192" y="7659"/>
                </a:cubicBezTo>
                <a:cubicBezTo>
                  <a:pt x="24773" y="11367"/>
                  <a:pt x="18375" y="17108"/>
                  <a:pt x="12796" y="23246"/>
                </a:cubicBezTo>
                <a:cubicBezTo>
                  <a:pt x="4029" y="32891"/>
                  <a:pt x="1138" y="47297"/>
                  <a:pt x="326" y="60306"/>
                </a:cubicBezTo>
                <a:cubicBezTo>
                  <a:pt x="61" y="64556"/>
                  <a:pt x="-445" y="70413"/>
                  <a:pt x="3097" y="72776"/>
                </a:cubicBezTo>
                <a:cubicBezTo>
                  <a:pt x="21218" y="84863"/>
                  <a:pt x="45393" y="85591"/>
                  <a:pt x="67175" y="85591"/>
                </a:cubicBezTo>
                <a:cubicBezTo>
                  <a:pt x="81792" y="85591"/>
                  <a:pt x="101279" y="87093"/>
                  <a:pt x="109777" y="75200"/>
                </a:cubicBezTo>
                <a:cubicBezTo>
                  <a:pt x="116535" y="65742"/>
                  <a:pt x="118236" y="53193"/>
                  <a:pt x="119129" y="41603"/>
                </a:cubicBezTo>
                <a:cubicBezTo>
                  <a:pt x="119697" y="34228"/>
                  <a:pt x="120934" y="26265"/>
                  <a:pt x="118090" y="19436"/>
                </a:cubicBezTo>
                <a:cubicBezTo>
                  <a:pt x="114272" y="10267"/>
                  <a:pt x="103540" y="4273"/>
                  <a:pt x="93845" y="2117"/>
                </a:cubicBezTo>
                <a:cubicBezTo>
                  <a:pt x="88762" y="987"/>
                  <a:pt x="82917" y="-1248"/>
                  <a:pt x="78258" y="1078"/>
                </a:cubicBezTo>
              </a:path>
            </a:pathLst>
          </a:custGeom>
          <a:noFill/>
          <a:ln w="9525" cap="flat" cmpd="sng">
            <a:solidFill>
              <a:schemeClr val="dk2"/>
            </a:solidFill>
            <a:prstDash val="solid"/>
            <a:round/>
            <a:headEnd type="none" w="med" len="med"/>
            <a:tailEnd type="none" w="med" len="med"/>
          </a:ln>
        </p:spPr>
      </p:sp>
      <p:sp>
        <p:nvSpPr>
          <p:cNvPr id="168" name="Google Shape;168;p19"/>
          <p:cNvSpPr txBox="1"/>
          <p:nvPr/>
        </p:nvSpPr>
        <p:spPr>
          <a:xfrm>
            <a:off x="668860" y="2032275"/>
            <a:ext cx="1208025" cy="436500"/>
          </a:xfrm>
          <a:prstGeom prst="rect">
            <a:avLst/>
          </a:prstGeom>
          <a:noFill/>
          <a:ln>
            <a:noFill/>
          </a:ln>
        </p:spPr>
        <p:txBody>
          <a:bodyPr spcFirstLastPara="1" wrap="square" lIns="68569" tIns="68569" rIns="68569" bIns="68569" anchor="t" anchorCtr="0">
            <a:noAutofit/>
          </a:bodyPr>
          <a:lstStyle/>
          <a:p>
            <a:r>
              <a:rPr lang="en" sz="1050"/>
              <a:t>Combination 1</a:t>
            </a:r>
            <a:endParaRPr sz="1050"/>
          </a:p>
        </p:txBody>
      </p:sp>
      <p:sp>
        <p:nvSpPr>
          <p:cNvPr id="169" name="Google Shape;169;p19"/>
          <p:cNvSpPr txBox="1"/>
          <p:nvPr/>
        </p:nvSpPr>
        <p:spPr>
          <a:xfrm>
            <a:off x="2993429" y="1985869"/>
            <a:ext cx="1208025" cy="436500"/>
          </a:xfrm>
          <a:prstGeom prst="rect">
            <a:avLst/>
          </a:prstGeom>
          <a:noFill/>
          <a:ln>
            <a:noFill/>
          </a:ln>
        </p:spPr>
        <p:txBody>
          <a:bodyPr spcFirstLastPara="1" wrap="square" lIns="68569" tIns="68569" rIns="68569" bIns="68569" anchor="t" anchorCtr="0">
            <a:noAutofit/>
          </a:bodyPr>
          <a:lstStyle/>
          <a:p>
            <a:r>
              <a:rPr lang="en" sz="1050"/>
              <a:t>Combination 2</a:t>
            </a:r>
            <a:endParaRPr sz="1050"/>
          </a:p>
        </p:txBody>
      </p:sp>
      <p:sp>
        <p:nvSpPr>
          <p:cNvPr id="170" name="Google Shape;170;p19"/>
          <p:cNvSpPr/>
          <p:nvPr/>
        </p:nvSpPr>
        <p:spPr>
          <a:xfrm>
            <a:off x="2608169" y="2542932"/>
            <a:ext cx="2106713" cy="1398431"/>
          </a:xfrm>
          <a:custGeom>
            <a:avLst/>
            <a:gdLst/>
            <a:ahLst/>
            <a:cxnLst/>
            <a:rect l="l" t="t" r="r" b="b"/>
            <a:pathLst>
              <a:path w="112358" h="74583" extrusionOk="0">
                <a:moveTo>
                  <a:pt x="38583" y="0"/>
                </a:moveTo>
                <a:cubicBezTo>
                  <a:pt x="29076" y="0"/>
                  <a:pt x="18791" y="4557"/>
                  <a:pt x="12605" y="11776"/>
                </a:cubicBezTo>
                <a:cubicBezTo>
                  <a:pt x="2807" y="23210"/>
                  <a:pt x="-4911" y="43934"/>
                  <a:pt x="3946" y="56111"/>
                </a:cubicBezTo>
                <a:cubicBezTo>
                  <a:pt x="15924" y="72580"/>
                  <a:pt x="42478" y="71637"/>
                  <a:pt x="62828" y="72390"/>
                </a:cubicBezTo>
                <a:cubicBezTo>
                  <a:pt x="77287" y="72925"/>
                  <a:pt x="95004" y="78531"/>
                  <a:pt x="106123" y="69273"/>
                </a:cubicBezTo>
                <a:cubicBezTo>
                  <a:pt x="112193" y="64219"/>
                  <a:pt x="112358" y="54311"/>
                  <a:pt x="112358" y="46413"/>
                </a:cubicBezTo>
                <a:cubicBezTo>
                  <a:pt x="112358" y="37831"/>
                  <a:pt x="111253" y="27406"/>
                  <a:pt x="104738" y="21821"/>
                </a:cubicBezTo>
                <a:cubicBezTo>
                  <a:pt x="96034" y="14359"/>
                  <a:pt x="85318" y="8904"/>
                  <a:pt x="74258" y="5888"/>
                </a:cubicBezTo>
                <a:cubicBezTo>
                  <a:pt x="64275" y="3166"/>
                  <a:pt x="53036" y="4622"/>
                  <a:pt x="43778" y="0"/>
                </a:cubicBezTo>
              </a:path>
            </a:pathLst>
          </a:custGeom>
          <a:noFill/>
          <a:ln w="9525" cap="flat" cmpd="sng">
            <a:solidFill>
              <a:schemeClr val="dk2"/>
            </a:solidFill>
            <a:prstDash val="solid"/>
            <a:round/>
            <a:headEnd type="none" w="med" len="med"/>
            <a:tailEnd type="none" w="med" len="med"/>
          </a:ln>
        </p:spPr>
      </p:sp>
      <p:sp>
        <p:nvSpPr>
          <p:cNvPr id="171" name="Google Shape;171;p19"/>
          <p:cNvSpPr txBox="1"/>
          <p:nvPr/>
        </p:nvSpPr>
        <p:spPr>
          <a:xfrm>
            <a:off x="5059050" y="2919600"/>
            <a:ext cx="1372950" cy="701325"/>
          </a:xfrm>
          <a:prstGeom prst="rect">
            <a:avLst/>
          </a:prstGeom>
          <a:noFill/>
          <a:ln>
            <a:noFill/>
          </a:ln>
        </p:spPr>
        <p:txBody>
          <a:bodyPr spcFirstLastPara="1" wrap="square" lIns="68569" tIns="68569" rIns="68569" bIns="68569" anchor="t" anchorCtr="0">
            <a:noAutofit/>
          </a:bodyPr>
          <a:lstStyle/>
          <a:p>
            <a:pPr algn="ctr"/>
            <a:r>
              <a:rPr lang="en" sz="1800"/>
              <a:t>And so on</a:t>
            </a:r>
            <a:endParaRPr sz="1800"/>
          </a:p>
          <a:p>
            <a:pPr algn="ctr"/>
            <a:r>
              <a:rPr lang="en" sz="1800"/>
              <a:t>...</a:t>
            </a:r>
            <a:endParaRPr sz="1800"/>
          </a:p>
        </p:txBody>
      </p:sp>
      <p:sp>
        <p:nvSpPr>
          <p:cNvPr id="172" name="Google Shape;172;p19"/>
          <p:cNvSpPr txBox="1"/>
          <p:nvPr/>
        </p:nvSpPr>
        <p:spPr>
          <a:xfrm>
            <a:off x="4591500" y="864356"/>
            <a:ext cx="2022750" cy="1606500"/>
          </a:xfrm>
          <a:prstGeom prst="rect">
            <a:avLst/>
          </a:prstGeom>
          <a:noFill/>
          <a:ln>
            <a:noFill/>
          </a:ln>
        </p:spPr>
        <p:txBody>
          <a:bodyPr spcFirstLastPara="1" wrap="square" lIns="68569" tIns="68569" rIns="68569" bIns="68569" anchor="t" anchorCtr="0">
            <a:noAutofit/>
          </a:bodyPr>
          <a:lstStyle/>
          <a:p>
            <a:r>
              <a:rPr lang="en" sz="1050"/>
              <a:t>Combination could be:</a:t>
            </a:r>
            <a:endParaRPr sz="1050"/>
          </a:p>
          <a:p>
            <a:r>
              <a:rPr lang="en" sz="1050"/>
              <a:t>Size 1</a:t>
            </a:r>
            <a:endParaRPr sz="1050"/>
          </a:p>
          <a:p>
            <a:r>
              <a:rPr lang="en" sz="1050"/>
              <a:t>Size 2</a:t>
            </a:r>
            <a:endParaRPr sz="1050"/>
          </a:p>
          <a:p>
            <a:r>
              <a:rPr lang="en" sz="1050"/>
              <a:t>Size 3</a:t>
            </a:r>
            <a:endParaRPr sz="1050"/>
          </a:p>
          <a:p>
            <a:r>
              <a:rPr lang="en" sz="1050"/>
              <a:t>.</a:t>
            </a:r>
            <a:endParaRPr sz="1050"/>
          </a:p>
          <a:p>
            <a:r>
              <a:rPr lang="en" sz="1050"/>
              <a:t>.</a:t>
            </a:r>
            <a:endParaRPr sz="1050"/>
          </a:p>
          <a:p>
            <a:r>
              <a:rPr lang="en" sz="1050"/>
              <a:t>.</a:t>
            </a:r>
            <a:endParaRPr sz="1050"/>
          </a:p>
          <a:p>
            <a:r>
              <a:rPr lang="en" sz="1050"/>
              <a:t>Size N</a:t>
            </a:r>
            <a:endParaRPr sz="1050"/>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76"/>
        <p:cNvGrpSpPr/>
        <p:nvPr/>
      </p:nvGrpSpPr>
      <p:grpSpPr>
        <a:xfrm>
          <a:off x="0" y="0"/>
          <a:ext cx="0" cy="0"/>
          <a:chOff x="0" y="0"/>
          <a:chExt cx="0" cy="0"/>
        </a:xfrm>
      </p:grpSpPr>
      <p:sp>
        <p:nvSpPr>
          <p:cNvPr id="177" name="Google Shape;177;p20"/>
          <p:cNvSpPr txBox="1">
            <a:spLocks noGrp="1"/>
          </p:cNvSpPr>
          <p:nvPr>
            <p:ph type="title"/>
          </p:nvPr>
        </p:nvSpPr>
        <p:spPr>
          <a:xfrm>
            <a:off x="233775" y="621671"/>
            <a:ext cx="6390450" cy="429525"/>
          </a:xfrm>
          <a:prstGeom prst="rect">
            <a:avLst/>
          </a:prstGeom>
        </p:spPr>
        <p:txBody>
          <a:bodyPr spcFirstLastPara="1" wrap="square" lIns="68569" tIns="68569" rIns="68569" bIns="68569" anchor="t" anchorCtr="0">
            <a:noAutofit/>
          </a:bodyPr>
          <a:lstStyle/>
          <a:p>
            <a:r>
              <a:rPr lang="en" dirty="0"/>
              <a:t>Preparing for the Reaction set database</a:t>
            </a:r>
            <a:endParaRPr dirty="0"/>
          </a:p>
        </p:txBody>
      </p:sp>
      <p:pic>
        <p:nvPicPr>
          <p:cNvPr id="178" name="Google Shape;178;p20"/>
          <p:cNvPicPr preferRelativeResize="0"/>
          <p:nvPr/>
        </p:nvPicPr>
        <p:blipFill>
          <a:blip r:embed="rId3">
            <a:alphaModFix/>
          </a:blip>
          <a:stretch>
            <a:fillRect/>
          </a:stretch>
        </p:blipFill>
        <p:spPr>
          <a:xfrm>
            <a:off x="114300" y="1520531"/>
            <a:ext cx="1689439" cy="2865731"/>
          </a:xfrm>
          <a:prstGeom prst="rect">
            <a:avLst/>
          </a:prstGeom>
          <a:noFill/>
          <a:ln>
            <a:noFill/>
          </a:ln>
        </p:spPr>
      </p:pic>
      <p:pic>
        <p:nvPicPr>
          <p:cNvPr id="179" name="Google Shape;179;p20"/>
          <p:cNvPicPr preferRelativeResize="0"/>
          <p:nvPr/>
        </p:nvPicPr>
        <p:blipFill>
          <a:blip r:embed="rId4">
            <a:alphaModFix/>
          </a:blip>
          <a:stretch>
            <a:fillRect/>
          </a:stretch>
        </p:blipFill>
        <p:spPr>
          <a:xfrm>
            <a:off x="1882301" y="1520532"/>
            <a:ext cx="4825661" cy="2786534"/>
          </a:xfrm>
          <a:prstGeom prst="rect">
            <a:avLst/>
          </a:prstGeom>
          <a:noFill/>
          <a:ln>
            <a:noFill/>
          </a:ln>
        </p:spPr>
      </p:pic>
      <p:pic>
        <p:nvPicPr>
          <p:cNvPr id="180" name="Google Shape;180;p20"/>
          <p:cNvPicPr preferRelativeResize="0"/>
          <p:nvPr/>
        </p:nvPicPr>
        <p:blipFill>
          <a:blip r:embed="rId5">
            <a:alphaModFix/>
          </a:blip>
          <a:stretch>
            <a:fillRect/>
          </a:stretch>
        </p:blipFill>
        <p:spPr>
          <a:xfrm>
            <a:off x="4416187" y="1520532"/>
            <a:ext cx="1827188" cy="2865731"/>
          </a:xfrm>
          <a:prstGeom prst="rect">
            <a:avLst/>
          </a:prstGeom>
          <a:noFill/>
          <a:ln>
            <a:noFill/>
          </a:ln>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84"/>
        <p:cNvGrpSpPr/>
        <p:nvPr/>
      </p:nvGrpSpPr>
      <p:grpSpPr>
        <a:xfrm>
          <a:off x="0" y="0"/>
          <a:ext cx="0" cy="0"/>
          <a:chOff x="0" y="0"/>
          <a:chExt cx="0" cy="0"/>
        </a:xfrm>
      </p:grpSpPr>
      <p:sp>
        <p:nvSpPr>
          <p:cNvPr id="185" name="Google Shape;185;p21"/>
          <p:cNvSpPr txBox="1">
            <a:spLocks noGrp="1"/>
          </p:cNvSpPr>
          <p:nvPr>
            <p:ph type="title"/>
          </p:nvPr>
        </p:nvSpPr>
        <p:spPr>
          <a:xfrm>
            <a:off x="130408" y="644379"/>
            <a:ext cx="6390450" cy="429525"/>
          </a:xfrm>
          <a:prstGeom prst="rect">
            <a:avLst/>
          </a:prstGeom>
        </p:spPr>
        <p:txBody>
          <a:bodyPr spcFirstLastPara="1" wrap="square" lIns="68569" tIns="68569" rIns="68569" bIns="68569" anchor="t" anchorCtr="0">
            <a:noAutofit/>
          </a:bodyPr>
          <a:lstStyle/>
          <a:p>
            <a:r>
              <a:rPr lang="en" dirty="0"/>
              <a:t>Algorithms for Finding Combinations</a:t>
            </a:r>
            <a:endParaRPr dirty="0"/>
          </a:p>
        </p:txBody>
      </p:sp>
      <p:sp>
        <p:nvSpPr>
          <p:cNvPr id="186" name="Google Shape;186;p21"/>
          <p:cNvSpPr txBox="1">
            <a:spLocks noGrp="1"/>
          </p:cNvSpPr>
          <p:nvPr>
            <p:ph type="body" idx="1"/>
          </p:nvPr>
        </p:nvSpPr>
        <p:spPr>
          <a:xfrm>
            <a:off x="233775" y="1121714"/>
            <a:ext cx="6390450" cy="2562300"/>
          </a:xfrm>
          <a:prstGeom prst="rect">
            <a:avLst/>
          </a:prstGeom>
        </p:spPr>
        <p:txBody>
          <a:bodyPr spcFirstLastPara="1" wrap="square" lIns="68569" tIns="68569" rIns="68569" bIns="68569" anchor="t" anchorCtr="0">
            <a:noAutofit/>
          </a:bodyPr>
          <a:lstStyle/>
          <a:p>
            <a:pPr>
              <a:buAutoNum type="arabicParenR"/>
            </a:pPr>
            <a:r>
              <a:rPr lang="en" dirty="0"/>
              <a:t>The brute force </a:t>
            </a:r>
            <a:r>
              <a:rPr lang="en" dirty="0" err="1"/>
              <a:t>algo</a:t>
            </a:r>
            <a:r>
              <a:rPr lang="en" dirty="0"/>
              <a:t> that finds all combinations</a:t>
            </a:r>
            <a:endParaRPr dirty="0"/>
          </a:p>
          <a:p>
            <a:pPr>
              <a:buAutoNum type="arabicParenR"/>
            </a:pPr>
            <a:r>
              <a:rPr lang="en" dirty="0"/>
              <a:t>The cheating </a:t>
            </a:r>
            <a:r>
              <a:rPr lang="en" dirty="0" err="1"/>
              <a:t>algo</a:t>
            </a:r>
            <a:r>
              <a:rPr lang="en" dirty="0"/>
              <a:t> which cannot guarantee to find all combinations</a:t>
            </a:r>
            <a:endParaRPr dirty="0"/>
          </a:p>
        </p:txBody>
      </p:sp>
      <p:pic>
        <p:nvPicPr>
          <p:cNvPr id="187" name="Google Shape;187;p21"/>
          <p:cNvPicPr preferRelativeResize="0"/>
          <p:nvPr/>
        </p:nvPicPr>
        <p:blipFill>
          <a:blip r:embed="rId3">
            <a:alphaModFix/>
          </a:blip>
          <a:stretch>
            <a:fillRect/>
          </a:stretch>
        </p:blipFill>
        <p:spPr>
          <a:xfrm>
            <a:off x="659165" y="2348775"/>
            <a:ext cx="5539670" cy="1869769"/>
          </a:xfrm>
          <a:prstGeom prst="rect">
            <a:avLst/>
          </a:prstGeom>
          <a:noFill/>
          <a:ln>
            <a:noFill/>
          </a:ln>
        </p:spPr>
      </p:pic>
      <p:sp>
        <p:nvSpPr>
          <p:cNvPr id="188" name="Google Shape;188;p21"/>
          <p:cNvSpPr txBox="1"/>
          <p:nvPr/>
        </p:nvSpPr>
        <p:spPr>
          <a:xfrm>
            <a:off x="2964712" y="4218544"/>
            <a:ext cx="928575" cy="328275"/>
          </a:xfrm>
          <a:prstGeom prst="rect">
            <a:avLst/>
          </a:prstGeom>
          <a:noFill/>
          <a:ln>
            <a:noFill/>
          </a:ln>
        </p:spPr>
        <p:txBody>
          <a:bodyPr spcFirstLastPara="1" wrap="square" lIns="68569" tIns="68569" rIns="68569" bIns="68569" anchor="t" anchorCtr="0">
            <a:noAutofit/>
          </a:bodyPr>
          <a:lstStyle/>
          <a:p>
            <a:r>
              <a:rPr lang="en" sz="1050" dirty="0"/>
              <a:t>Example call</a:t>
            </a:r>
            <a:endParaRPr sz="1050" dirty="0"/>
          </a:p>
        </p:txBody>
      </p:sp>
    </p:spTree>
  </p:cSld>
  <p:clrMapOvr>
    <a:masterClrMapping/>
  </p:clrMapOvr>
</p:sld>
</file>

<file path=ppt/theme/theme1.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FFAB40"/>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421</TotalTime>
  <Words>1181</Words>
  <Application>Microsoft Macintosh PowerPoint</Application>
  <PresentationFormat>Custom</PresentationFormat>
  <Paragraphs>150</Paragraphs>
  <Slides>16</Slides>
  <Notes>16</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16</vt:i4>
      </vt:variant>
    </vt:vector>
  </HeadingPairs>
  <TitlesOfParts>
    <vt:vector size="19" baseType="lpstr">
      <vt:lpstr>Arial</vt:lpstr>
      <vt:lpstr>Source Sans Pro</vt:lpstr>
      <vt:lpstr>Simple Light</vt:lpstr>
      <vt:lpstr>Predicting Reaction Mechanisms using Transfer Learning with Variational Auto Encoder</vt:lpstr>
      <vt:lpstr>PowerPoint Presentation</vt:lpstr>
      <vt:lpstr>PowerPoint Presentation</vt:lpstr>
      <vt:lpstr>PowerPoint Presentation</vt:lpstr>
      <vt:lpstr>PowerPoint Presentation</vt:lpstr>
      <vt:lpstr>Finding Combinations</vt:lpstr>
      <vt:lpstr>PowerPoint Presentation</vt:lpstr>
      <vt:lpstr>Preparing for the Reaction set database</vt:lpstr>
      <vt:lpstr>Algorithms for Finding Combinations</vt:lpstr>
      <vt:lpstr>Brute Force Algo</vt:lpstr>
      <vt:lpstr>Cheating Algo</vt:lpstr>
      <vt:lpstr>Time Complexity Analysis</vt:lpstr>
      <vt:lpstr>Time complexity Plot</vt:lpstr>
      <vt:lpstr>Decision</vt:lpstr>
      <vt:lpstr>Next Step</vt:lpstr>
      <vt:lpstr>Questions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Predicting Reaction Mechanisms using Transfer Learning with Variational Auto Encoder</dc:title>
  <cp:lastModifiedBy>angela zhang</cp:lastModifiedBy>
  <cp:revision>9</cp:revision>
  <dcterms:modified xsi:type="dcterms:W3CDTF">2019-12-05T01:38:52Z</dcterms:modified>
</cp:coreProperties>
</file>